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61" r:id="rId3"/>
    <p:sldId id="257" r:id="rId4"/>
    <p:sldId id="258" r:id="rId5"/>
    <p:sldId id="269" r:id="rId6"/>
    <p:sldId id="270" r:id="rId7"/>
    <p:sldId id="271" r:id="rId8"/>
    <p:sldId id="272" r:id="rId9"/>
    <p:sldId id="273" r:id="rId10"/>
    <p:sldId id="274" r:id="rId11"/>
    <p:sldId id="275" r:id="rId12"/>
    <p:sldId id="276" r:id="rId13"/>
    <p:sldId id="277" r:id="rId14"/>
    <p:sldId id="278" r:id="rId15"/>
    <p:sldId id="259"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91" r:id="rId29"/>
    <p:sldId id="292" r:id="rId30"/>
    <p:sldId id="293" r:id="rId31"/>
  </p:sldIdLst>
  <p:sldSz cx="12192000" cy="6858000"/>
  <p:notesSz cx="6858000" cy="9144000"/>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llemlayout 2 - Marker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llemlayout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88970" autoAdjust="0"/>
  </p:normalViewPr>
  <p:slideViewPr>
    <p:cSldViewPr snapToGrid="0">
      <p:cViewPr varScale="1">
        <p:scale>
          <a:sx n="76" d="100"/>
          <a:sy n="76" d="100"/>
        </p:scale>
        <p:origin x="94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681ADBD-1B5B-4F65-A079-C06FDEFD20B6}" type="doc">
      <dgm:prSet loTypeId="urn:microsoft.com/office/officeart/2005/8/layout/vList2" loCatId="list" qsTypeId="urn:microsoft.com/office/officeart/2005/8/quickstyle/simple2" qsCatId="simple" csTypeId="urn:microsoft.com/office/officeart/2005/8/colors/accent0_3" csCatId="mainScheme"/>
      <dgm:spPr/>
      <dgm:t>
        <a:bodyPr/>
        <a:lstStyle/>
        <a:p>
          <a:endParaRPr lang="en-US"/>
        </a:p>
      </dgm:t>
    </dgm:pt>
    <dgm:pt modelId="{899FC21A-7503-4EC8-B5A3-C5D30F70F7BB}">
      <dgm:prSet/>
      <dgm:spPr/>
      <dgm:t>
        <a:bodyPr/>
        <a:lstStyle/>
        <a:p>
          <a:r>
            <a:rPr lang="da-DK"/>
            <a:t>Hvad er det, der kan få fagprofessionelle til at handle ondt i forhold til den målgruppe, man er uddannet til at tage sig af?</a:t>
          </a:r>
          <a:endParaRPr lang="en-US"/>
        </a:p>
      </dgm:t>
    </dgm:pt>
    <dgm:pt modelId="{64F4649C-9D60-46B6-9D39-AAAD2BF78CF2}" type="parTrans" cxnId="{0A13D2DB-E4F2-4951-9971-E107144B2E07}">
      <dgm:prSet/>
      <dgm:spPr/>
      <dgm:t>
        <a:bodyPr/>
        <a:lstStyle/>
        <a:p>
          <a:endParaRPr lang="en-US"/>
        </a:p>
      </dgm:t>
    </dgm:pt>
    <dgm:pt modelId="{E6663D64-055D-4D0A-B845-A1A1B3176DC4}" type="sibTrans" cxnId="{0A13D2DB-E4F2-4951-9971-E107144B2E07}">
      <dgm:prSet/>
      <dgm:spPr/>
      <dgm:t>
        <a:bodyPr/>
        <a:lstStyle/>
        <a:p>
          <a:endParaRPr lang="en-US"/>
        </a:p>
      </dgm:t>
    </dgm:pt>
    <dgm:pt modelId="{A2AA892C-EC75-4356-AF67-C4ACCB55A1F1}">
      <dgm:prSet/>
      <dgm:spPr/>
      <dgm:t>
        <a:bodyPr/>
        <a:lstStyle/>
        <a:p>
          <a:r>
            <a:rPr lang="da-DK"/>
            <a:t>Hvilke muligheder har man som leder til at stoppe forråede handlinger i tide eller helt forhindre dem?</a:t>
          </a:r>
          <a:endParaRPr lang="en-US"/>
        </a:p>
      </dgm:t>
    </dgm:pt>
    <dgm:pt modelId="{AB78C4A8-6183-439D-AA2A-745EB537597A}" type="parTrans" cxnId="{75F7F7BE-72BB-4352-81D2-5459F410A3A3}">
      <dgm:prSet/>
      <dgm:spPr/>
      <dgm:t>
        <a:bodyPr/>
        <a:lstStyle/>
        <a:p>
          <a:endParaRPr lang="en-US"/>
        </a:p>
      </dgm:t>
    </dgm:pt>
    <dgm:pt modelId="{813B1C0D-2CF7-4E8D-A561-0E166511F067}" type="sibTrans" cxnId="{75F7F7BE-72BB-4352-81D2-5459F410A3A3}">
      <dgm:prSet/>
      <dgm:spPr/>
      <dgm:t>
        <a:bodyPr/>
        <a:lstStyle/>
        <a:p>
          <a:endParaRPr lang="en-US"/>
        </a:p>
      </dgm:t>
    </dgm:pt>
    <dgm:pt modelId="{31E9874C-A7E0-4F19-A3FB-712954361C8E}" type="pres">
      <dgm:prSet presAssocID="{C681ADBD-1B5B-4F65-A079-C06FDEFD20B6}" presName="linear" presStyleCnt="0">
        <dgm:presLayoutVars>
          <dgm:animLvl val="lvl"/>
          <dgm:resizeHandles val="exact"/>
        </dgm:presLayoutVars>
      </dgm:prSet>
      <dgm:spPr/>
    </dgm:pt>
    <dgm:pt modelId="{4DE305E3-205C-41BB-A1AD-2361AC2B1E92}" type="pres">
      <dgm:prSet presAssocID="{899FC21A-7503-4EC8-B5A3-C5D30F70F7BB}" presName="parentText" presStyleLbl="node1" presStyleIdx="0" presStyleCnt="2">
        <dgm:presLayoutVars>
          <dgm:chMax val="0"/>
          <dgm:bulletEnabled val="1"/>
        </dgm:presLayoutVars>
      </dgm:prSet>
      <dgm:spPr/>
    </dgm:pt>
    <dgm:pt modelId="{FD9148E2-1407-43AB-B12D-B079CE45096F}" type="pres">
      <dgm:prSet presAssocID="{E6663D64-055D-4D0A-B845-A1A1B3176DC4}" presName="spacer" presStyleCnt="0"/>
      <dgm:spPr/>
    </dgm:pt>
    <dgm:pt modelId="{663E4C95-FF71-4AB3-82E8-B10A9F18FF9A}" type="pres">
      <dgm:prSet presAssocID="{A2AA892C-EC75-4356-AF67-C4ACCB55A1F1}" presName="parentText" presStyleLbl="node1" presStyleIdx="1" presStyleCnt="2">
        <dgm:presLayoutVars>
          <dgm:chMax val="0"/>
          <dgm:bulletEnabled val="1"/>
        </dgm:presLayoutVars>
      </dgm:prSet>
      <dgm:spPr/>
    </dgm:pt>
  </dgm:ptLst>
  <dgm:cxnLst>
    <dgm:cxn modelId="{35E5C71B-B8C6-478C-81DC-2D418933AFF2}" type="presOf" srcId="{C681ADBD-1B5B-4F65-A079-C06FDEFD20B6}" destId="{31E9874C-A7E0-4F19-A3FB-712954361C8E}" srcOrd="0" destOrd="0" presId="urn:microsoft.com/office/officeart/2005/8/layout/vList2"/>
    <dgm:cxn modelId="{E9224267-660D-4BB5-886D-28C10F2B7A4F}" type="presOf" srcId="{899FC21A-7503-4EC8-B5A3-C5D30F70F7BB}" destId="{4DE305E3-205C-41BB-A1AD-2361AC2B1E92}" srcOrd="0" destOrd="0" presId="urn:microsoft.com/office/officeart/2005/8/layout/vList2"/>
    <dgm:cxn modelId="{DBE0F548-F873-4804-AE6C-42AE4FEEBC56}" type="presOf" srcId="{A2AA892C-EC75-4356-AF67-C4ACCB55A1F1}" destId="{663E4C95-FF71-4AB3-82E8-B10A9F18FF9A}" srcOrd="0" destOrd="0" presId="urn:microsoft.com/office/officeart/2005/8/layout/vList2"/>
    <dgm:cxn modelId="{75F7F7BE-72BB-4352-81D2-5459F410A3A3}" srcId="{C681ADBD-1B5B-4F65-A079-C06FDEFD20B6}" destId="{A2AA892C-EC75-4356-AF67-C4ACCB55A1F1}" srcOrd="1" destOrd="0" parTransId="{AB78C4A8-6183-439D-AA2A-745EB537597A}" sibTransId="{813B1C0D-2CF7-4E8D-A561-0E166511F067}"/>
    <dgm:cxn modelId="{0A13D2DB-E4F2-4951-9971-E107144B2E07}" srcId="{C681ADBD-1B5B-4F65-A079-C06FDEFD20B6}" destId="{899FC21A-7503-4EC8-B5A3-C5D30F70F7BB}" srcOrd="0" destOrd="0" parTransId="{64F4649C-9D60-46B6-9D39-AAAD2BF78CF2}" sibTransId="{E6663D64-055D-4D0A-B845-A1A1B3176DC4}"/>
    <dgm:cxn modelId="{19F4C2C8-78D9-4DC9-BF2F-4D3AA1B327AC}" type="presParOf" srcId="{31E9874C-A7E0-4F19-A3FB-712954361C8E}" destId="{4DE305E3-205C-41BB-A1AD-2361AC2B1E92}" srcOrd="0" destOrd="0" presId="urn:microsoft.com/office/officeart/2005/8/layout/vList2"/>
    <dgm:cxn modelId="{239DBCAA-C260-44D2-886F-333B16162F66}" type="presParOf" srcId="{31E9874C-A7E0-4F19-A3FB-712954361C8E}" destId="{FD9148E2-1407-43AB-B12D-B079CE45096F}" srcOrd="1" destOrd="0" presId="urn:microsoft.com/office/officeart/2005/8/layout/vList2"/>
    <dgm:cxn modelId="{566E7DE0-5FC1-4441-89C3-431F65F70F14}" type="presParOf" srcId="{31E9874C-A7E0-4F19-A3FB-712954361C8E}" destId="{663E4C95-FF71-4AB3-82E8-B10A9F18FF9A}"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E305E3-205C-41BB-A1AD-2361AC2B1E92}">
      <dsp:nvSpPr>
        <dsp:cNvPr id="0" name=""/>
        <dsp:cNvSpPr/>
      </dsp:nvSpPr>
      <dsp:spPr>
        <a:xfrm>
          <a:off x="0" y="31329"/>
          <a:ext cx="10515600" cy="2089619"/>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da-DK" sz="3800" kern="1200"/>
            <a:t>Hvad er det, der kan få fagprofessionelle til at handle ondt i forhold til den målgruppe, man er uddannet til at tage sig af?</a:t>
          </a:r>
          <a:endParaRPr lang="en-US" sz="3800" kern="1200"/>
        </a:p>
      </dsp:txBody>
      <dsp:txXfrm>
        <a:off x="102007" y="133336"/>
        <a:ext cx="10311586" cy="1885605"/>
      </dsp:txXfrm>
    </dsp:sp>
    <dsp:sp modelId="{663E4C95-FF71-4AB3-82E8-B10A9F18FF9A}">
      <dsp:nvSpPr>
        <dsp:cNvPr id="0" name=""/>
        <dsp:cNvSpPr/>
      </dsp:nvSpPr>
      <dsp:spPr>
        <a:xfrm>
          <a:off x="0" y="2230389"/>
          <a:ext cx="10515600" cy="2089619"/>
        </a:xfrm>
        <a:prstGeom prst="roundRect">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a:lnSpc>
              <a:spcPct val="90000"/>
            </a:lnSpc>
            <a:spcBef>
              <a:spcPct val="0"/>
            </a:spcBef>
            <a:spcAft>
              <a:spcPct val="35000"/>
            </a:spcAft>
            <a:buNone/>
          </a:pPr>
          <a:r>
            <a:rPr lang="da-DK" sz="3800" kern="1200"/>
            <a:t>Hvilke muligheder har man som leder til at stoppe forråede handlinger i tide eller helt forhindre dem?</a:t>
          </a:r>
          <a:endParaRPr lang="en-US" sz="3800" kern="1200"/>
        </a:p>
      </dsp:txBody>
      <dsp:txXfrm>
        <a:off x="102007" y="2332396"/>
        <a:ext cx="10311586" cy="1885605"/>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4A3C4B-47D0-47EF-870E-FC189D4EF3F2}" type="datetimeFigureOut">
              <a:rPr lang="da-DK" smtClean="0"/>
              <a:t>12-11-2021</a:t>
            </a:fld>
            <a:endParaRPr lang="da-DK"/>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823561-0670-43BD-8399-C9AD05A16592}" type="slidenum">
              <a:rPr lang="da-DK" smtClean="0"/>
              <a:t>‹nr.›</a:t>
            </a:fld>
            <a:endParaRPr lang="da-DK"/>
          </a:p>
        </p:txBody>
      </p:sp>
    </p:spTree>
    <p:extLst>
      <p:ext uri="{BB962C8B-B14F-4D97-AF65-F5344CB8AC3E}">
        <p14:creationId xmlns:p14="http://schemas.microsoft.com/office/powerpoint/2010/main" val="247057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1</a:t>
            </a:fld>
            <a:endParaRPr lang="da-DK"/>
          </a:p>
        </p:txBody>
      </p:sp>
    </p:spTree>
    <p:extLst>
      <p:ext uri="{BB962C8B-B14F-4D97-AF65-F5344CB8AC3E}">
        <p14:creationId xmlns:p14="http://schemas.microsoft.com/office/powerpoint/2010/main" val="11125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3</a:t>
            </a:fld>
            <a:endParaRPr lang="da-DK"/>
          </a:p>
        </p:txBody>
      </p:sp>
    </p:spTree>
    <p:extLst>
      <p:ext uri="{BB962C8B-B14F-4D97-AF65-F5344CB8AC3E}">
        <p14:creationId xmlns:p14="http://schemas.microsoft.com/office/powerpoint/2010/main" val="4003857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4</a:t>
            </a:fld>
            <a:endParaRPr lang="da-DK"/>
          </a:p>
        </p:txBody>
      </p:sp>
    </p:spTree>
    <p:extLst>
      <p:ext uri="{BB962C8B-B14F-4D97-AF65-F5344CB8AC3E}">
        <p14:creationId xmlns:p14="http://schemas.microsoft.com/office/powerpoint/2010/main" val="4915713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5</a:t>
            </a:fld>
            <a:endParaRPr lang="da-DK"/>
          </a:p>
        </p:txBody>
      </p:sp>
    </p:spTree>
    <p:extLst>
      <p:ext uri="{BB962C8B-B14F-4D97-AF65-F5344CB8AC3E}">
        <p14:creationId xmlns:p14="http://schemas.microsoft.com/office/powerpoint/2010/main" val="2107655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6</a:t>
            </a:fld>
            <a:endParaRPr lang="da-DK"/>
          </a:p>
        </p:txBody>
      </p:sp>
    </p:spTree>
    <p:extLst>
      <p:ext uri="{BB962C8B-B14F-4D97-AF65-F5344CB8AC3E}">
        <p14:creationId xmlns:p14="http://schemas.microsoft.com/office/powerpoint/2010/main" val="1064687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7</a:t>
            </a:fld>
            <a:endParaRPr lang="da-DK"/>
          </a:p>
        </p:txBody>
      </p:sp>
    </p:spTree>
    <p:extLst>
      <p:ext uri="{BB962C8B-B14F-4D97-AF65-F5344CB8AC3E}">
        <p14:creationId xmlns:p14="http://schemas.microsoft.com/office/powerpoint/2010/main" val="280870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11</a:t>
            </a:fld>
            <a:endParaRPr lang="da-DK"/>
          </a:p>
        </p:txBody>
      </p:sp>
    </p:spTree>
    <p:extLst>
      <p:ext uri="{BB962C8B-B14F-4D97-AF65-F5344CB8AC3E}">
        <p14:creationId xmlns:p14="http://schemas.microsoft.com/office/powerpoint/2010/main" val="35373700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12</a:t>
            </a:fld>
            <a:endParaRPr lang="da-DK"/>
          </a:p>
        </p:txBody>
      </p:sp>
    </p:spTree>
    <p:extLst>
      <p:ext uri="{BB962C8B-B14F-4D97-AF65-F5344CB8AC3E}">
        <p14:creationId xmlns:p14="http://schemas.microsoft.com/office/powerpoint/2010/main" val="42017444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13</a:t>
            </a:fld>
            <a:endParaRPr lang="da-DK"/>
          </a:p>
        </p:txBody>
      </p:sp>
    </p:spTree>
    <p:extLst>
      <p:ext uri="{BB962C8B-B14F-4D97-AF65-F5344CB8AC3E}">
        <p14:creationId xmlns:p14="http://schemas.microsoft.com/office/powerpoint/2010/main" val="3251553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14</a:t>
            </a:fld>
            <a:endParaRPr lang="da-DK"/>
          </a:p>
        </p:txBody>
      </p:sp>
    </p:spTree>
    <p:extLst>
      <p:ext uri="{BB962C8B-B14F-4D97-AF65-F5344CB8AC3E}">
        <p14:creationId xmlns:p14="http://schemas.microsoft.com/office/powerpoint/2010/main" val="11119045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15</a:t>
            </a:fld>
            <a:endParaRPr lang="da-DK"/>
          </a:p>
        </p:txBody>
      </p:sp>
    </p:spTree>
    <p:extLst>
      <p:ext uri="{BB962C8B-B14F-4D97-AF65-F5344CB8AC3E}">
        <p14:creationId xmlns:p14="http://schemas.microsoft.com/office/powerpoint/2010/main" val="7873455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16</a:t>
            </a:fld>
            <a:endParaRPr lang="da-DK"/>
          </a:p>
        </p:txBody>
      </p:sp>
    </p:spTree>
    <p:extLst>
      <p:ext uri="{BB962C8B-B14F-4D97-AF65-F5344CB8AC3E}">
        <p14:creationId xmlns:p14="http://schemas.microsoft.com/office/powerpoint/2010/main" val="12276500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19</a:t>
            </a:fld>
            <a:endParaRPr lang="da-DK"/>
          </a:p>
        </p:txBody>
      </p:sp>
    </p:spTree>
    <p:extLst>
      <p:ext uri="{BB962C8B-B14F-4D97-AF65-F5344CB8AC3E}">
        <p14:creationId xmlns:p14="http://schemas.microsoft.com/office/powerpoint/2010/main" val="25565801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20</a:t>
            </a:fld>
            <a:endParaRPr lang="da-DK"/>
          </a:p>
        </p:txBody>
      </p:sp>
    </p:spTree>
    <p:extLst>
      <p:ext uri="{BB962C8B-B14F-4D97-AF65-F5344CB8AC3E}">
        <p14:creationId xmlns:p14="http://schemas.microsoft.com/office/powerpoint/2010/main" val="23530061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24</a:t>
            </a:fld>
            <a:endParaRPr lang="da-DK"/>
          </a:p>
        </p:txBody>
      </p:sp>
    </p:spTree>
    <p:extLst>
      <p:ext uri="{BB962C8B-B14F-4D97-AF65-F5344CB8AC3E}">
        <p14:creationId xmlns:p14="http://schemas.microsoft.com/office/powerpoint/2010/main" val="36230855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25</a:t>
            </a:fld>
            <a:endParaRPr lang="da-DK"/>
          </a:p>
        </p:txBody>
      </p:sp>
    </p:spTree>
    <p:extLst>
      <p:ext uri="{BB962C8B-B14F-4D97-AF65-F5344CB8AC3E}">
        <p14:creationId xmlns:p14="http://schemas.microsoft.com/office/powerpoint/2010/main" val="9650377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26</a:t>
            </a:fld>
            <a:endParaRPr lang="da-DK"/>
          </a:p>
        </p:txBody>
      </p:sp>
    </p:spTree>
    <p:extLst>
      <p:ext uri="{BB962C8B-B14F-4D97-AF65-F5344CB8AC3E}">
        <p14:creationId xmlns:p14="http://schemas.microsoft.com/office/powerpoint/2010/main" val="27236711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da-DK" dirty="0"/>
          </a:p>
        </p:txBody>
      </p:sp>
      <p:sp>
        <p:nvSpPr>
          <p:cNvPr id="4" name="Pladsholder til slidenummer 3"/>
          <p:cNvSpPr>
            <a:spLocks noGrp="1"/>
          </p:cNvSpPr>
          <p:nvPr>
            <p:ph type="sldNum" sz="quarter" idx="5"/>
          </p:nvPr>
        </p:nvSpPr>
        <p:spPr/>
        <p:txBody>
          <a:bodyPr/>
          <a:lstStyle/>
          <a:p>
            <a:fld id="{C5823561-0670-43BD-8399-C9AD05A16592}" type="slidenum">
              <a:rPr lang="da-DK" smtClean="0"/>
              <a:t>27</a:t>
            </a:fld>
            <a:endParaRPr lang="da-DK"/>
          </a:p>
        </p:txBody>
      </p:sp>
    </p:spTree>
    <p:extLst>
      <p:ext uri="{BB962C8B-B14F-4D97-AF65-F5344CB8AC3E}">
        <p14:creationId xmlns:p14="http://schemas.microsoft.com/office/powerpoint/2010/main" val="4077101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F45F08-8E36-4C7F-B049-ED81F9227B99}"/>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p>
        </p:txBody>
      </p:sp>
      <p:sp>
        <p:nvSpPr>
          <p:cNvPr id="3" name="Undertitel 2">
            <a:extLst>
              <a:ext uri="{FF2B5EF4-FFF2-40B4-BE49-F238E27FC236}">
                <a16:creationId xmlns:a16="http://schemas.microsoft.com/office/drawing/2014/main" id="{5C5BBD96-D123-402D-ABD5-A54A3D5A11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p>
        </p:txBody>
      </p:sp>
      <p:sp>
        <p:nvSpPr>
          <p:cNvPr id="4" name="Pladsholder til dato 3">
            <a:extLst>
              <a:ext uri="{FF2B5EF4-FFF2-40B4-BE49-F238E27FC236}">
                <a16:creationId xmlns:a16="http://schemas.microsoft.com/office/drawing/2014/main" id="{BED71FCA-0C16-4E07-9143-9621517B4BEB}"/>
              </a:ext>
            </a:extLst>
          </p:cNvPr>
          <p:cNvSpPr>
            <a:spLocks noGrp="1"/>
          </p:cNvSpPr>
          <p:nvPr>
            <p:ph type="dt" sz="half" idx="10"/>
          </p:nvPr>
        </p:nvSpPr>
        <p:spPr/>
        <p:txBody>
          <a:bodyPr/>
          <a:lstStyle/>
          <a:p>
            <a:fld id="{50179CCF-324B-4383-B497-F6518F87ECCA}" type="datetimeFigureOut">
              <a:rPr lang="da-DK" smtClean="0"/>
              <a:t>12-11-2021</a:t>
            </a:fld>
            <a:endParaRPr lang="da-DK"/>
          </a:p>
        </p:txBody>
      </p:sp>
      <p:sp>
        <p:nvSpPr>
          <p:cNvPr id="5" name="Pladsholder til sidefod 4">
            <a:extLst>
              <a:ext uri="{FF2B5EF4-FFF2-40B4-BE49-F238E27FC236}">
                <a16:creationId xmlns:a16="http://schemas.microsoft.com/office/drawing/2014/main" id="{77674147-D5D7-48CC-96E8-5D0704C41049}"/>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64C3620C-CB77-4F40-AFE1-43DB1C583F90}"/>
              </a:ext>
            </a:extLst>
          </p:cNvPr>
          <p:cNvSpPr>
            <a:spLocks noGrp="1"/>
          </p:cNvSpPr>
          <p:nvPr>
            <p:ph type="sldNum" sz="quarter" idx="12"/>
          </p:nvPr>
        </p:nvSpPr>
        <p:spPr/>
        <p:txBody>
          <a:bodyPr/>
          <a:lstStyle/>
          <a:p>
            <a:fld id="{CC0340BB-2F90-45EF-B546-83CD129C2B94}" type="slidenum">
              <a:rPr lang="da-DK" smtClean="0"/>
              <a:t>‹nr.›</a:t>
            </a:fld>
            <a:endParaRPr lang="da-DK"/>
          </a:p>
        </p:txBody>
      </p:sp>
    </p:spTree>
    <p:extLst>
      <p:ext uri="{BB962C8B-B14F-4D97-AF65-F5344CB8AC3E}">
        <p14:creationId xmlns:p14="http://schemas.microsoft.com/office/powerpoint/2010/main" val="733923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6E7FDD5-BA15-4EC6-A0BA-32D6AD9D2CE3}"/>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2D8B4DE8-1A64-4211-A379-14B0664806F2}"/>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0078D25E-4525-4351-A5F3-58FC8DA60956}"/>
              </a:ext>
            </a:extLst>
          </p:cNvPr>
          <p:cNvSpPr>
            <a:spLocks noGrp="1"/>
          </p:cNvSpPr>
          <p:nvPr>
            <p:ph type="dt" sz="half" idx="10"/>
          </p:nvPr>
        </p:nvSpPr>
        <p:spPr/>
        <p:txBody>
          <a:bodyPr/>
          <a:lstStyle/>
          <a:p>
            <a:fld id="{50179CCF-324B-4383-B497-F6518F87ECCA}" type="datetimeFigureOut">
              <a:rPr lang="da-DK" smtClean="0"/>
              <a:t>12-11-2021</a:t>
            </a:fld>
            <a:endParaRPr lang="da-DK"/>
          </a:p>
        </p:txBody>
      </p:sp>
      <p:sp>
        <p:nvSpPr>
          <p:cNvPr id="5" name="Pladsholder til sidefod 4">
            <a:extLst>
              <a:ext uri="{FF2B5EF4-FFF2-40B4-BE49-F238E27FC236}">
                <a16:creationId xmlns:a16="http://schemas.microsoft.com/office/drawing/2014/main" id="{2EBEFD7F-FF5D-4B7F-A7A9-92F995806433}"/>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46C007BE-5097-4004-8813-BF40CAB932F3}"/>
              </a:ext>
            </a:extLst>
          </p:cNvPr>
          <p:cNvSpPr>
            <a:spLocks noGrp="1"/>
          </p:cNvSpPr>
          <p:nvPr>
            <p:ph type="sldNum" sz="quarter" idx="12"/>
          </p:nvPr>
        </p:nvSpPr>
        <p:spPr/>
        <p:txBody>
          <a:bodyPr/>
          <a:lstStyle/>
          <a:p>
            <a:fld id="{CC0340BB-2F90-45EF-B546-83CD129C2B94}" type="slidenum">
              <a:rPr lang="da-DK" smtClean="0"/>
              <a:t>‹nr.›</a:t>
            </a:fld>
            <a:endParaRPr lang="da-DK"/>
          </a:p>
        </p:txBody>
      </p:sp>
    </p:spTree>
    <p:extLst>
      <p:ext uri="{BB962C8B-B14F-4D97-AF65-F5344CB8AC3E}">
        <p14:creationId xmlns:p14="http://schemas.microsoft.com/office/powerpoint/2010/main" val="24064393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2412A56-1144-469C-8431-289BFDFD54E4}"/>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p>
        </p:txBody>
      </p:sp>
      <p:sp>
        <p:nvSpPr>
          <p:cNvPr id="3" name="Pladsholder til tekst 2">
            <a:extLst>
              <a:ext uri="{FF2B5EF4-FFF2-40B4-BE49-F238E27FC236}">
                <a16:creationId xmlns:a16="http://schemas.microsoft.com/office/drawing/2014/main" id="{E95EB081-E21F-48DC-8C4F-8C02433B1DE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182B9E6B-C80D-4567-B8E1-139E63478527}"/>
              </a:ext>
            </a:extLst>
          </p:cNvPr>
          <p:cNvSpPr>
            <a:spLocks noGrp="1"/>
          </p:cNvSpPr>
          <p:nvPr>
            <p:ph type="dt" sz="half" idx="10"/>
          </p:nvPr>
        </p:nvSpPr>
        <p:spPr/>
        <p:txBody>
          <a:bodyPr/>
          <a:lstStyle/>
          <a:p>
            <a:fld id="{50179CCF-324B-4383-B497-F6518F87ECCA}" type="datetimeFigureOut">
              <a:rPr lang="da-DK" smtClean="0"/>
              <a:t>12-11-2021</a:t>
            </a:fld>
            <a:endParaRPr lang="da-DK"/>
          </a:p>
        </p:txBody>
      </p:sp>
      <p:sp>
        <p:nvSpPr>
          <p:cNvPr id="5" name="Pladsholder til sidefod 4">
            <a:extLst>
              <a:ext uri="{FF2B5EF4-FFF2-40B4-BE49-F238E27FC236}">
                <a16:creationId xmlns:a16="http://schemas.microsoft.com/office/drawing/2014/main" id="{4B2A7BD4-E01E-4614-A5D1-35C251DFCFB9}"/>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F7050B8B-1AA3-4B6D-9A66-E552B9BC1C87}"/>
              </a:ext>
            </a:extLst>
          </p:cNvPr>
          <p:cNvSpPr>
            <a:spLocks noGrp="1"/>
          </p:cNvSpPr>
          <p:nvPr>
            <p:ph type="sldNum" sz="quarter" idx="12"/>
          </p:nvPr>
        </p:nvSpPr>
        <p:spPr/>
        <p:txBody>
          <a:bodyPr/>
          <a:lstStyle/>
          <a:p>
            <a:fld id="{CC0340BB-2F90-45EF-B546-83CD129C2B94}" type="slidenum">
              <a:rPr lang="da-DK" smtClean="0"/>
              <a:t>‹nr.›</a:t>
            </a:fld>
            <a:endParaRPr lang="da-DK"/>
          </a:p>
        </p:txBody>
      </p:sp>
    </p:spTree>
    <p:extLst>
      <p:ext uri="{BB962C8B-B14F-4D97-AF65-F5344CB8AC3E}">
        <p14:creationId xmlns:p14="http://schemas.microsoft.com/office/powerpoint/2010/main" val="2182131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AA621B-F42B-4B0E-B2D6-9DF7AB8B3DF2}"/>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C88FAAED-E136-4DD3-B4EF-32391E32F428}"/>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a:extLst>
              <a:ext uri="{FF2B5EF4-FFF2-40B4-BE49-F238E27FC236}">
                <a16:creationId xmlns:a16="http://schemas.microsoft.com/office/drawing/2014/main" id="{C64F660B-C439-4A77-B10A-3B706DD08411}"/>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dato 4">
            <a:extLst>
              <a:ext uri="{FF2B5EF4-FFF2-40B4-BE49-F238E27FC236}">
                <a16:creationId xmlns:a16="http://schemas.microsoft.com/office/drawing/2014/main" id="{DA549A17-5B77-428B-80AF-0933F3B3609C}"/>
              </a:ext>
            </a:extLst>
          </p:cNvPr>
          <p:cNvSpPr>
            <a:spLocks noGrp="1"/>
          </p:cNvSpPr>
          <p:nvPr>
            <p:ph type="dt" sz="half" idx="10"/>
          </p:nvPr>
        </p:nvSpPr>
        <p:spPr/>
        <p:txBody>
          <a:bodyPr/>
          <a:lstStyle/>
          <a:p>
            <a:fld id="{50179CCF-324B-4383-B497-F6518F87ECCA}" type="datetimeFigureOut">
              <a:rPr lang="da-DK" smtClean="0"/>
              <a:t>12-11-2021</a:t>
            </a:fld>
            <a:endParaRPr lang="da-DK"/>
          </a:p>
        </p:txBody>
      </p:sp>
      <p:sp>
        <p:nvSpPr>
          <p:cNvPr id="6" name="Pladsholder til sidefod 5">
            <a:extLst>
              <a:ext uri="{FF2B5EF4-FFF2-40B4-BE49-F238E27FC236}">
                <a16:creationId xmlns:a16="http://schemas.microsoft.com/office/drawing/2014/main" id="{C184DF94-03A3-41FC-9301-44C9680BCBA6}"/>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AFBFA526-315C-41A9-B7E1-3DCA05F0BE3D}"/>
              </a:ext>
            </a:extLst>
          </p:cNvPr>
          <p:cNvSpPr>
            <a:spLocks noGrp="1"/>
          </p:cNvSpPr>
          <p:nvPr>
            <p:ph type="sldNum" sz="quarter" idx="12"/>
          </p:nvPr>
        </p:nvSpPr>
        <p:spPr/>
        <p:txBody>
          <a:bodyPr/>
          <a:lstStyle/>
          <a:p>
            <a:fld id="{CC0340BB-2F90-45EF-B546-83CD129C2B94}" type="slidenum">
              <a:rPr lang="da-DK" smtClean="0"/>
              <a:t>‹nr.›</a:t>
            </a:fld>
            <a:endParaRPr lang="da-DK"/>
          </a:p>
        </p:txBody>
      </p:sp>
    </p:spTree>
    <p:extLst>
      <p:ext uri="{BB962C8B-B14F-4D97-AF65-F5344CB8AC3E}">
        <p14:creationId xmlns:p14="http://schemas.microsoft.com/office/powerpoint/2010/main" val="316608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FC7D62F-4C09-4EB5-8ADC-30EADFFD7F4B}"/>
              </a:ext>
            </a:extLst>
          </p:cNvPr>
          <p:cNvSpPr>
            <a:spLocks noGrp="1"/>
          </p:cNvSpPr>
          <p:nvPr>
            <p:ph type="title"/>
          </p:nvPr>
        </p:nvSpPr>
        <p:spPr>
          <a:xfrm>
            <a:off x="839788" y="365125"/>
            <a:ext cx="10515600" cy="1325563"/>
          </a:xfrm>
        </p:spPr>
        <p:txBody>
          <a:bodyPr/>
          <a:lstStyle/>
          <a:p>
            <a:r>
              <a:rPr lang="da-DK"/>
              <a:t>Klik for at redigere titeltypografien i masteren</a:t>
            </a:r>
          </a:p>
        </p:txBody>
      </p:sp>
      <p:sp>
        <p:nvSpPr>
          <p:cNvPr id="3" name="Pladsholder til tekst 2">
            <a:extLst>
              <a:ext uri="{FF2B5EF4-FFF2-40B4-BE49-F238E27FC236}">
                <a16:creationId xmlns:a16="http://schemas.microsoft.com/office/drawing/2014/main" id="{996AD85A-1D00-4EEF-9EB4-A882468CC2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9A447E3E-DCC5-49E9-85BA-3E14F17E9684}"/>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tekst 4">
            <a:extLst>
              <a:ext uri="{FF2B5EF4-FFF2-40B4-BE49-F238E27FC236}">
                <a16:creationId xmlns:a16="http://schemas.microsoft.com/office/drawing/2014/main" id="{D80F9989-0C1B-4707-BF5D-C999F1A146E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567E9053-4FCC-4208-B4EC-0A00BA9FFC65}"/>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6">
            <a:extLst>
              <a:ext uri="{FF2B5EF4-FFF2-40B4-BE49-F238E27FC236}">
                <a16:creationId xmlns:a16="http://schemas.microsoft.com/office/drawing/2014/main" id="{311F2855-F4B9-4698-A0F1-043FC6A4268A}"/>
              </a:ext>
            </a:extLst>
          </p:cNvPr>
          <p:cNvSpPr>
            <a:spLocks noGrp="1"/>
          </p:cNvSpPr>
          <p:nvPr>
            <p:ph type="dt" sz="half" idx="10"/>
          </p:nvPr>
        </p:nvSpPr>
        <p:spPr/>
        <p:txBody>
          <a:bodyPr/>
          <a:lstStyle/>
          <a:p>
            <a:fld id="{50179CCF-324B-4383-B497-F6518F87ECCA}" type="datetimeFigureOut">
              <a:rPr lang="da-DK" smtClean="0"/>
              <a:t>12-11-2021</a:t>
            </a:fld>
            <a:endParaRPr lang="da-DK"/>
          </a:p>
        </p:txBody>
      </p:sp>
      <p:sp>
        <p:nvSpPr>
          <p:cNvPr id="8" name="Pladsholder til sidefod 7">
            <a:extLst>
              <a:ext uri="{FF2B5EF4-FFF2-40B4-BE49-F238E27FC236}">
                <a16:creationId xmlns:a16="http://schemas.microsoft.com/office/drawing/2014/main" id="{661F90B6-9B09-461C-8418-8E84A0600A67}"/>
              </a:ext>
            </a:extLst>
          </p:cNvPr>
          <p:cNvSpPr>
            <a:spLocks noGrp="1"/>
          </p:cNvSpPr>
          <p:nvPr>
            <p:ph type="ftr" sz="quarter" idx="11"/>
          </p:nvPr>
        </p:nvSpPr>
        <p:spPr/>
        <p:txBody>
          <a:bodyPr/>
          <a:lstStyle/>
          <a:p>
            <a:endParaRPr lang="da-DK"/>
          </a:p>
        </p:txBody>
      </p:sp>
      <p:sp>
        <p:nvSpPr>
          <p:cNvPr id="9" name="Pladsholder til slidenummer 8">
            <a:extLst>
              <a:ext uri="{FF2B5EF4-FFF2-40B4-BE49-F238E27FC236}">
                <a16:creationId xmlns:a16="http://schemas.microsoft.com/office/drawing/2014/main" id="{20D9A412-5473-4816-8DA5-B13ABC8B0EAA}"/>
              </a:ext>
            </a:extLst>
          </p:cNvPr>
          <p:cNvSpPr>
            <a:spLocks noGrp="1"/>
          </p:cNvSpPr>
          <p:nvPr>
            <p:ph type="sldNum" sz="quarter" idx="12"/>
          </p:nvPr>
        </p:nvSpPr>
        <p:spPr/>
        <p:txBody>
          <a:bodyPr/>
          <a:lstStyle/>
          <a:p>
            <a:fld id="{CC0340BB-2F90-45EF-B546-83CD129C2B94}" type="slidenum">
              <a:rPr lang="da-DK" smtClean="0"/>
              <a:t>‹nr.›</a:t>
            </a:fld>
            <a:endParaRPr lang="da-DK"/>
          </a:p>
        </p:txBody>
      </p:sp>
    </p:spTree>
    <p:extLst>
      <p:ext uri="{BB962C8B-B14F-4D97-AF65-F5344CB8AC3E}">
        <p14:creationId xmlns:p14="http://schemas.microsoft.com/office/powerpoint/2010/main" val="24270270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EEC626-B8B6-4F04-8DE8-FC8F1DBD735B}"/>
              </a:ext>
            </a:extLst>
          </p:cNvPr>
          <p:cNvSpPr>
            <a:spLocks noGrp="1"/>
          </p:cNvSpPr>
          <p:nvPr>
            <p:ph type="title"/>
          </p:nvPr>
        </p:nvSpPr>
        <p:spPr/>
        <p:txBody>
          <a:bodyPr/>
          <a:lstStyle/>
          <a:p>
            <a:r>
              <a:rPr lang="da-DK"/>
              <a:t>Klik for at redigere titeltypografien i masteren</a:t>
            </a:r>
          </a:p>
        </p:txBody>
      </p:sp>
      <p:sp>
        <p:nvSpPr>
          <p:cNvPr id="3" name="Pladsholder til dato 2">
            <a:extLst>
              <a:ext uri="{FF2B5EF4-FFF2-40B4-BE49-F238E27FC236}">
                <a16:creationId xmlns:a16="http://schemas.microsoft.com/office/drawing/2014/main" id="{6270949E-E52E-47FE-8DF3-604A4644CF4D}"/>
              </a:ext>
            </a:extLst>
          </p:cNvPr>
          <p:cNvSpPr>
            <a:spLocks noGrp="1"/>
          </p:cNvSpPr>
          <p:nvPr>
            <p:ph type="dt" sz="half" idx="10"/>
          </p:nvPr>
        </p:nvSpPr>
        <p:spPr/>
        <p:txBody>
          <a:bodyPr/>
          <a:lstStyle/>
          <a:p>
            <a:fld id="{50179CCF-324B-4383-B497-F6518F87ECCA}" type="datetimeFigureOut">
              <a:rPr lang="da-DK" smtClean="0"/>
              <a:t>12-11-2021</a:t>
            </a:fld>
            <a:endParaRPr lang="da-DK"/>
          </a:p>
        </p:txBody>
      </p:sp>
      <p:sp>
        <p:nvSpPr>
          <p:cNvPr id="4" name="Pladsholder til sidefod 3">
            <a:extLst>
              <a:ext uri="{FF2B5EF4-FFF2-40B4-BE49-F238E27FC236}">
                <a16:creationId xmlns:a16="http://schemas.microsoft.com/office/drawing/2014/main" id="{919B9E06-6691-4003-A027-6384E7CCDB5B}"/>
              </a:ext>
            </a:extLst>
          </p:cNvPr>
          <p:cNvSpPr>
            <a:spLocks noGrp="1"/>
          </p:cNvSpPr>
          <p:nvPr>
            <p:ph type="ftr" sz="quarter" idx="11"/>
          </p:nvPr>
        </p:nvSpPr>
        <p:spPr/>
        <p:txBody>
          <a:bodyPr/>
          <a:lstStyle/>
          <a:p>
            <a:endParaRPr lang="da-DK"/>
          </a:p>
        </p:txBody>
      </p:sp>
      <p:sp>
        <p:nvSpPr>
          <p:cNvPr id="5" name="Pladsholder til slidenummer 4">
            <a:extLst>
              <a:ext uri="{FF2B5EF4-FFF2-40B4-BE49-F238E27FC236}">
                <a16:creationId xmlns:a16="http://schemas.microsoft.com/office/drawing/2014/main" id="{ABB2BB79-5F6F-445D-B878-E034124A2EAA}"/>
              </a:ext>
            </a:extLst>
          </p:cNvPr>
          <p:cNvSpPr>
            <a:spLocks noGrp="1"/>
          </p:cNvSpPr>
          <p:nvPr>
            <p:ph type="sldNum" sz="quarter" idx="12"/>
          </p:nvPr>
        </p:nvSpPr>
        <p:spPr/>
        <p:txBody>
          <a:bodyPr/>
          <a:lstStyle/>
          <a:p>
            <a:fld id="{CC0340BB-2F90-45EF-B546-83CD129C2B94}" type="slidenum">
              <a:rPr lang="da-DK" smtClean="0"/>
              <a:t>‹nr.›</a:t>
            </a:fld>
            <a:endParaRPr lang="da-DK"/>
          </a:p>
        </p:txBody>
      </p:sp>
    </p:spTree>
    <p:extLst>
      <p:ext uri="{BB962C8B-B14F-4D97-AF65-F5344CB8AC3E}">
        <p14:creationId xmlns:p14="http://schemas.microsoft.com/office/powerpoint/2010/main" val="1207246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15FB9478-6BD1-447C-8D84-E1132BE1B663}"/>
              </a:ext>
            </a:extLst>
          </p:cNvPr>
          <p:cNvSpPr>
            <a:spLocks noGrp="1"/>
          </p:cNvSpPr>
          <p:nvPr>
            <p:ph type="dt" sz="half" idx="10"/>
          </p:nvPr>
        </p:nvSpPr>
        <p:spPr/>
        <p:txBody>
          <a:bodyPr/>
          <a:lstStyle/>
          <a:p>
            <a:fld id="{50179CCF-324B-4383-B497-F6518F87ECCA}" type="datetimeFigureOut">
              <a:rPr lang="da-DK" smtClean="0"/>
              <a:t>12-11-2021</a:t>
            </a:fld>
            <a:endParaRPr lang="da-DK"/>
          </a:p>
        </p:txBody>
      </p:sp>
      <p:sp>
        <p:nvSpPr>
          <p:cNvPr id="3" name="Pladsholder til sidefod 2">
            <a:extLst>
              <a:ext uri="{FF2B5EF4-FFF2-40B4-BE49-F238E27FC236}">
                <a16:creationId xmlns:a16="http://schemas.microsoft.com/office/drawing/2014/main" id="{CB3FC6CF-9207-4AEB-A4F4-737AF2FBD68C}"/>
              </a:ext>
            </a:extLst>
          </p:cNvPr>
          <p:cNvSpPr>
            <a:spLocks noGrp="1"/>
          </p:cNvSpPr>
          <p:nvPr>
            <p:ph type="ftr" sz="quarter" idx="11"/>
          </p:nvPr>
        </p:nvSpPr>
        <p:spPr/>
        <p:txBody>
          <a:bodyPr/>
          <a:lstStyle/>
          <a:p>
            <a:endParaRPr lang="da-DK"/>
          </a:p>
        </p:txBody>
      </p:sp>
      <p:sp>
        <p:nvSpPr>
          <p:cNvPr id="4" name="Pladsholder til slidenummer 3">
            <a:extLst>
              <a:ext uri="{FF2B5EF4-FFF2-40B4-BE49-F238E27FC236}">
                <a16:creationId xmlns:a16="http://schemas.microsoft.com/office/drawing/2014/main" id="{32371714-B9C3-460E-BCB4-D56CE399150D}"/>
              </a:ext>
            </a:extLst>
          </p:cNvPr>
          <p:cNvSpPr>
            <a:spLocks noGrp="1"/>
          </p:cNvSpPr>
          <p:nvPr>
            <p:ph type="sldNum" sz="quarter" idx="12"/>
          </p:nvPr>
        </p:nvSpPr>
        <p:spPr/>
        <p:txBody>
          <a:bodyPr/>
          <a:lstStyle/>
          <a:p>
            <a:fld id="{CC0340BB-2F90-45EF-B546-83CD129C2B94}" type="slidenum">
              <a:rPr lang="da-DK" smtClean="0"/>
              <a:t>‹nr.›</a:t>
            </a:fld>
            <a:endParaRPr lang="da-DK"/>
          </a:p>
        </p:txBody>
      </p:sp>
    </p:spTree>
    <p:extLst>
      <p:ext uri="{BB962C8B-B14F-4D97-AF65-F5344CB8AC3E}">
        <p14:creationId xmlns:p14="http://schemas.microsoft.com/office/powerpoint/2010/main" val="34734821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C5BD23F-295A-4ACD-9B1F-D3B78EB822EC}"/>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DB71517A-29EB-47EC-9168-F5E37254AB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tekst 3">
            <a:extLst>
              <a:ext uri="{FF2B5EF4-FFF2-40B4-BE49-F238E27FC236}">
                <a16:creationId xmlns:a16="http://schemas.microsoft.com/office/drawing/2014/main" id="{6B203F2F-4780-4B0F-80EA-2AB2993FE9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480EA362-D91E-44C9-B933-F6B5AF681128}"/>
              </a:ext>
            </a:extLst>
          </p:cNvPr>
          <p:cNvSpPr>
            <a:spLocks noGrp="1"/>
          </p:cNvSpPr>
          <p:nvPr>
            <p:ph type="dt" sz="half" idx="10"/>
          </p:nvPr>
        </p:nvSpPr>
        <p:spPr/>
        <p:txBody>
          <a:bodyPr/>
          <a:lstStyle/>
          <a:p>
            <a:fld id="{50179CCF-324B-4383-B497-F6518F87ECCA}" type="datetimeFigureOut">
              <a:rPr lang="da-DK" smtClean="0"/>
              <a:t>12-11-2021</a:t>
            </a:fld>
            <a:endParaRPr lang="da-DK"/>
          </a:p>
        </p:txBody>
      </p:sp>
      <p:sp>
        <p:nvSpPr>
          <p:cNvPr id="6" name="Pladsholder til sidefod 5">
            <a:extLst>
              <a:ext uri="{FF2B5EF4-FFF2-40B4-BE49-F238E27FC236}">
                <a16:creationId xmlns:a16="http://schemas.microsoft.com/office/drawing/2014/main" id="{DCD851EC-3208-48C4-910C-E0A475651108}"/>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C790628C-9CEE-4E2D-ACEF-425642F4F0DF}"/>
              </a:ext>
            </a:extLst>
          </p:cNvPr>
          <p:cNvSpPr>
            <a:spLocks noGrp="1"/>
          </p:cNvSpPr>
          <p:nvPr>
            <p:ph type="sldNum" sz="quarter" idx="12"/>
          </p:nvPr>
        </p:nvSpPr>
        <p:spPr/>
        <p:txBody>
          <a:bodyPr/>
          <a:lstStyle/>
          <a:p>
            <a:fld id="{CC0340BB-2F90-45EF-B546-83CD129C2B94}" type="slidenum">
              <a:rPr lang="da-DK" smtClean="0"/>
              <a:t>‹nr.›</a:t>
            </a:fld>
            <a:endParaRPr lang="da-DK"/>
          </a:p>
        </p:txBody>
      </p:sp>
    </p:spTree>
    <p:extLst>
      <p:ext uri="{BB962C8B-B14F-4D97-AF65-F5344CB8AC3E}">
        <p14:creationId xmlns:p14="http://schemas.microsoft.com/office/powerpoint/2010/main" val="2641570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6D73D23-2DEB-489F-B17F-AE2C6497A7D0}"/>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billede 2">
            <a:extLst>
              <a:ext uri="{FF2B5EF4-FFF2-40B4-BE49-F238E27FC236}">
                <a16:creationId xmlns:a16="http://schemas.microsoft.com/office/drawing/2014/main" id="{F8DA19AB-C53A-422B-919A-FE93FC0580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a:extLst>
              <a:ext uri="{FF2B5EF4-FFF2-40B4-BE49-F238E27FC236}">
                <a16:creationId xmlns:a16="http://schemas.microsoft.com/office/drawing/2014/main" id="{A7CC00B6-1286-4595-9492-04BF67E12A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65336B19-9FC8-4E8B-9264-8DEA8F162EF8}"/>
              </a:ext>
            </a:extLst>
          </p:cNvPr>
          <p:cNvSpPr>
            <a:spLocks noGrp="1"/>
          </p:cNvSpPr>
          <p:nvPr>
            <p:ph type="dt" sz="half" idx="10"/>
          </p:nvPr>
        </p:nvSpPr>
        <p:spPr/>
        <p:txBody>
          <a:bodyPr/>
          <a:lstStyle/>
          <a:p>
            <a:fld id="{50179CCF-324B-4383-B497-F6518F87ECCA}" type="datetimeFigureOut">
              <a:rPr lang="da-DK" smtClean="0"/>
              <a:t>12-11-2021</a:t>
            </a:fld>
            <a:endParaRPr lang="da-DK"/>
          </a:p>
        </p:txBody>
      </p:sp>
      <p:sp>
        <p:nvSpPr>
          <p:cNvPr id="6" name="Pladsholder til sidefod 5">
            <a:extLst>
              <a:ext uri="{FF2B5EF4-FFF2-40B4-BE49-F238E27FC236}">
                <a16:creationId xmlns:a16="http://schemas.microsoft.com/office/drawing/2014/main" id="{78624D78-CD5D-4DAC-B138-ED39BCA454FB}"/>
              </a:ext>
            </a:extLst>
          </p:cNvPr>
          <p:cNvSpPr>
            <a:spLocks noGrp="1"/>
          </p:cNvSpPr>
          <p:nvPr>
            <p:ph type="ftr" sz="quarter" idx="11"/>
          </p:nvPr>
        </p:nvSpPr>
        <p:spPr/>
        <p:txBody>
          <a:bodyPr/>
          <a:lstStyle/>
          <a:p>
            <a:endParaRPr lang="da-DK"/>
          </a:p>
        </p:txBody>
      </p:sp>
      <p:sp>
        <p:nvSpPr>
          <p:cNvPr id="7" name="Pladsholder til slidenummer 6">
            <a:extLst>
              <a:ext uri="{FF2B5EF4-FFF2-40B4-BE49-F238E27FC236}">
                <a16:creationId xmlns:a16="http://schemas.microsoft.com/office/drawing/2014/main" id="{088CF396-CA37-40F2-8D33-AD40FB5A3F54}"/>
              </a:ext>
            </a:extLst>
          </p:cNvPr>
          <p:cNvSpPr>
            <a:spLocks noGrp="1"/>
          </p:cNvSpPr>
          <p:nvPr>
            <p:ph type="sldNum" sz="quarter" idx="12"/>
          </p:nvPr>
        </p:nvSpPr>
        <p:spPr/>
        <p:txBody>
          <a:bodyPr/>
          <a:lstStyle/>
          <a:p>
            <a:fld id="{CC0340BB-2F90-45EF-B546-83CD129C2B94}" type="slidenum">
              <a:rPr lang="da-DK" smtClean="0"/>
              <a:t>‹nr.›</a:t>
            </a:fld>
            <a:endParaRPr lang="da-DK"/>
          </a:p>
        </p:txBody>
      </p:sp>
    </p:spTree>
    <p:extLst>
      <p:ext uri="{BB962C8B-B14F-4D97-AF65-F5344CB8AC3E}">
        <p14:creationId xmlns:p14="http://schemas.microsoft.com/office/powerpoint/2010/main" val="537892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91B8202-D05A-40EC-ADF1-18EF58EA0941}"/>
              </a:ext>
            </a:extLst>
          </p:cNvPr>
          <p:cNvSpPr>
            <a:spLocks noGrp="1"/>
          </p:cNvSpPr>
          <p:nvPr>
            <p:ph type="title"/>
          </p:nvPr>
        </p:nvSpPr>
        <p:spPr/>
        <p:txBody>
          <a:bodyPr/>
          <a:lstStyle/>
          <a:p>
            <a:r>
              <a:rPr lang="da-DK"/>
              <a:t>Klik for at redigere titeltypografien i masteren</a:t>
            </a:r>
          </a:p>
        </p:txBody>
      </p:sp>
      <p:sp>
        <p:nvSpPr>
          <p:cNvPr id="3" name="Pladsholder til lodret titel 2">
            <a:extLst>
              <a:ext uri="{FF2B5EF4-FFF2-40B4-BE49-F238E27FC236}">
                <a16:creationId xmlns:a16="http://schemas.microsoft.com/office/drawing/2014/main" id="{4277BDC5-5197-4997-BA4E-9302398FBBE0}"/>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56893178-4355-49E3-B501-63614588A577}"/>
              </a:ext>
            </a:extLst>
          </p:cNvPr>
          <p:cNvSpPr>
            <a:spLocks noGrp="1"/>
          </p:cNvSpPr>
          <p:nvPr>
            <p:ph type="dt" sz="half" idx="10"/>
          </p:nvPr>
        </p:nvSpPr>
        <p:spPr/>
        <p:txBody>
          <a:bodyPr/>
          <a:lstStyle/>
          <a:p>
            <a:fld id="{50179CCF-324B-4383-B497-F6518F87ECCA}" type="datetimeFigureOut">
              <a:rPr lang="da-DK" smtClean="0"/>
              <a:t>12-11-2021</a:t>
            </a:fld>
            <a:endParaRPr lang="da-DK"/>
          </a:p>
        </p:txBody>
      </p:sp>
      <p:sp>
        <p:nvSpPr>
          <p:cNvPr id="5" name="Pladsholder til sidefod 4">
            <a:extLst>
              <a:ext uri="{FF2B5EF4-FFF2-40B4-BE49-F238E27FC236}">
                <a16:creationId xmlns:a16="http://schemas.microsoft.com/office/drawing/2014/main" id="{8A9D4702-83AC-4937-8047-7AF072FCDF39}"/>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778ED6F4-B87A-49C1-9361-E38931A46F7D}"/>
              </a:ext>
            </a:extLst>
          </p:cNvPr>
          <p:cNvSpPr>
            <a:spLocks noGrp="1"/>
          </p:cNvSpPr>
          <p:nvPr>
            <p:ph type="sldNum" sz="quarter" idx="12"/>
          </p:nvPr>
        </p:nvSpPr>
        <p:spPr/>
        <p:txBody>
          <a:bodyPr/>
          <a:lstStyle/>
          <a:p>
            <a:fld id="{CC0340BB-2F90-45EF-B546-83CD129C2B94}" type="slidenum">
              <a:rPr lang="da-DK" smtClean="0"/>
              <a:t>‹nr.›</a:t>
            </a:fld>
            <a:endParaRPr lang="da-DK"/>
          </a:p>
        </p:txBody>
      </p:sp>
    </p:spTree>
    <p:extLst>
      <p:ext uri="{BB962C8B-B14F-4D97-AF65-F5344CB8AC3E}">
        <p14:creationId xmlns:p14="http://schemas.microsoft.com/office/powerpoint/2010/main" val="35422895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7F41A6E5-E951-4251-812A-04FB4DC83418}"/>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p>
        </p:txBody>
      </p:sp>
      <p:sp>
        <p:nvSpPr>
          <p:cNvPr id="3" name="Pladsholder til lodret titel 2">
            <a:extLst>
              <a:ext uri="{FF2B5EF4-FFF2-40B4-BE49-F238E27FC236}">
                <a16:creationId xmlns:a16="http://schemas.microsoft.com/office/drawing/2014/main" id="{0A19C085-3406-4E6D-9C37-B4F37F5CFA33}"/>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999484B5-CDBA-472C-80AB-1F846F7825DB}"/>
              </a:ext>
            </a:extLst>
          </p:cNvPr>
          <p:cNvSpPr>
            <a:spLocks noGrp="1"/>
          </p:cNvSpPr>
          <p:nvPr>
            <p:ph type="dt" sz="half" idx="10"/>
          </p:nvPr>
        </p:nvSpPr>
        <p:spPr/>
        <p:txBody>
          <a:bodyPr/>
          <a:lstStyle/>
          <a:p>
            <a:fld id="{50179CCF-324B-4383-B497-F6518F87ECCA}" type="datetimeFigureOut">
              <a:rPr lang="da-DK" smtClean="0"/>
              <a:t>12-11-2021</a:t>
            </a:fld>
            <a:endParaRPr lang="da-DK"/>
          </a:p>
        </p:txBody>
      </p:sp>
      <p:sp>
        <p:nvSpPr>
          <p:cNvPr id="5" name="Pladsholder til sidefod 4">
            <a:extLst>
              <a:ext uri="{FF2B5EF4-FFF2-40B4-BE49-F238E27FC236}">
                <a16:creationId xmlns:a16="http://schemas.microsoft.com/office/drawing/2014/main" id="{DF0F3380-3C96-4420-A0FD-7FE06074FD9D}"/>
              </a:ext>
            </a:extLst>
          </p:cNvPr>
          <p:cNvSpPr>
            <a:spLocks noGrp="1"/>
          </p:cNvSpPr>
          <p:nvPr>
            <p:ph type="ftr" sz="quarter" idx="11"/>
          </p:nvPr>
        </p:nvSpPr>
        <p:spPr/>
        <p:txBody>
          <a:bodyPr/>
          <a:lstStyle/>
          <a:p>
            <a:endParaRPr lang="da-DK"/>
          </a:p>
        </p:txBody>
      </p:sp>
      <p:sp>
        <p:nvSpPr>
          <p:cNvPr id="6" name="Pladsholder til slidenummer 5">
            <a:extLst>
              <a:ext uri="{FF2B5EF4-FFF2-40B4-BE49-F238E27FC236}">
                <a16:creationId xmlns:a16="http://schemas.microsoft.com/office/drawing/2014/main" id="{0F3870EA-C858-4B99-9483-B3C3C81F4FEE}"/>
              </a:ext>
            </a:extLst>
          </p:cNvPr>
          <p:cNvSpPr>
            <a:spLocks noGrp="1"/>
          </p:cNvSpPr>
          <p:nvPr>
            <p:ph type="sldNum" sz="quarter" idx="12"/>
          </p:nvPr>
        </p:nvSpPr>
        <p:spPr/>
        <p:txBody>
          <a:bodyPr/>
          <a:lstStyle/>
          <a:p>
            <a:fld id="{CC0340BB-2F90-45EF-B546-83CD129C2B94}" type="slidenum">
              <a:rPr lang="da-DK" smtClean="0"/>
              <a:t>‹nr.›</a:t>
            </a:fld>
            <a:endParaRPr lang="da-DK"/>
          </a:p>
        </p:txBody>
      </p:sp>
    </p:spTree>
    <p:extLst>
      <p:ext uri="{BB962C8B-B14F-4D97-AF65-F5344CB8AC3E}">
        <p14:creationId xmlns:p14="http://schemas.microsoft.com/office/powerpoint/2010/main" val="3860612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372E165D-4C9E-4763-9C2C-6B5D31792D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p>
        </p:txBody>
      </p:sp>
      <p:sp>
        <p:nvSpPr>
          <p:cNvPr id="3" name="Pladsholder til tekst 2">
            <a:extLst>
              <a:ext uri="{FF2B5EF4-FFF2-40B4-BE49-F238E27FC236}">
                <a16:creationId xmlns:a16="http://schemas.microsoft.com/office/drawing/2014/main" id="{8A81A620-D291-477E-AE37-1553D68034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6D8B3660-9D66-46E5-9E95-8669BE4ACC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179CCF-324B-4383-B497-F6518F87ECCA}" type="datetimeFigureOut">
              <a:rPr lang="da-DK" smtClean="0"/>
              <a:t>12-11-2021</a:t>
            </a:fld>
            <a:endParaRPr lang="da-DK"/>
          </a:p>
        </p:txBody>
      </p:sp>
      <p:sp>
        <p:nvSpPr>
          <p:cNvPr id="5" name="Pladsholder til sidefod 4">
            <a:extLst>
              <a:ext uri="{FF2B5EF4-FFF2-40B4-BE49-F238E27FC236}">
                <a16:creationId xmlns:a16="http://schemas.microsoft.com/office/drawing/2014/main" id="{C96F5313-4456-475B-817C-B216F039B8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a-DK"/>
          </a:p>
        </p:txBody>
      </p:sp>
      <p:sp>
        <p:nvSpPr>
          <p:cNvPr id="6" name="Pladsholder til slidenummer 5">
            <a:extLst>
              <a:ext uri="{FF2B5EF4-FFF2-40B4-BE49-F238E27FC236}">
                <a16:creationId xmlns:a16="http://schemas.microsoft.com/office/drawing/2014/main" id="{18B7E281-FCC7-4FDF-9E7B-4C0D5BBC11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0340BB-2F90-45EF-B546-83CD129C2B94}" type="slidenum">
              <a:rPr lang="da-DK" smtClean="0"/>
              <a:t>‹nr.›</a:t>
            </a:fld>
            <a:endParaRPr lang="da-DK"/>
          </a:p>
        </p:txBody>
      </p:sp>
    </p:spTree>
    <p:extLst>
      <p:ext uri="{BB962C8B-B14F-4D97-AF65-F5344CB8AC3E}">
        <p14:creationId xmlns:p14="http://schemas.microsoft.com/office/powerpoint/2010/main" val="34609064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7" name="Freeform: Shape 26">
            <a:extLst>
              <a:ext uri="{FF2B5EF4-FFF2-40B4-BE49-F238E27FC236}">
                <a16:creationId xmlns:a16="http://schemas.microsoft.com/office/drawing/2014/main" id="{26BDCA6B-3C9C-4213-A0D9-30BD5F0B07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8426302" cy="6858000"/>
          </a:xfrm>
          <a:custGeom>
            <a:avLst/>
            <a:gdLst>
              <a:gd name="connsiteX0" fmla="*/ 184095 w 8426302"/>
              <a:gd name="connsiteY0" fmla="*/ 6858000 h 6858000"/>
              <a:gd name="connsiteX1" fmla="*/ 8426302 w 8426302"/>
              <a:gd name="connsiteY1" fmla="*/ 6858000 h 6858000"/>
              <a:gd name="connsiteX2" fmla="*/ 8426302 w 8426302"/>
              <a:gd name="connsiteY2" fmla="*/ 0 h 6858000"/>
              <a:gd name="connsiteX3" fmla="*/ 2743435 w 8426302"/>
              <a:gd name="connsiteY3" fmla="*/ 0 h 6858000"/>
              <a:gd name="connsiteX4" fmla="*/ 2688451 w 8426302"/>
              <a:gd name="connsiteY4" fmla="*/ 37385 h 6858000"/>
              <a:gd name="connsiteX5" fmla="*/ 0 w 8426302"/>
              <a:gd name="connsiteY5" fmla="*/ 5321277 h 6858000"/>
              <a:gd name="connsiteX6" fmla="*/ 116943 w 8426302"/>
              <a:gd name="connsiteY6" fmla="*/ 65584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26302" h="6858000">
                <a:moveTo>
                  <a:pt x="184095" y="6858000"/>
                </a:moveTo>
                <a:lnTo>
                  <a:pt x="8426302" y="6858000"/>
                </a:lnTo>
                <a:lnTo>
                  <a:pt x="8426302" y="0"/>
                </a:lnTo>
                <a:lnTo>
                  <a:pt x="2743435" y="0"/>
                </a:lnTo>
                <a:lnTo>
                  <a:pt x="2688451" y="37385"/>
                </a:lnTo>
                <a:cubicBezTo>
                  <a:pt x="1058888" y="1225893"/>
                  <a:pt x="0" y="3149927"/>
                  <a:pt x="0" y="5321277"/>
                </a:cubicBezTo>
                <a:cubicBezTo>
                  <a:pt x="0" y="5744268"/>
                  <a:pt x="40184" y="6157873"/>
                  <a:pt x="116943" y="6558484"/>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9" name="Freeform: Shape 28">
            <a:extLst>
              <a:ext uri="{FF2B5EF4-FFF2-40B4-BE49-F238E27FC236}">
                <a16:creationId xmlns:a16="http://schemas.microsoft.com/office/drawing/2014/main" id="{FDA12F62-867F-4684-B28B-E085D09DCC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8174932" cy="6858000"/>
          </a:xfrm>
          <a:custGeom>
            <a:avLst/>
            <a:gdLst>
              <a:gd name="connsiteX0" fmla="*/ 190266 w 8174932"/>
              <a:gd name="connsiteY0" fmla="*/ 6858000 h 6858000"/>
              <a:gd name="connsiteX1" fmla="*/ 8174932 w 8174932"/>
              <a:gd name="connsiteY1" fmla="*/ 6858000 h 6858000"/>
              <a:gd name="connsiteX2" fmla="*/ 8174932 w 8174932"/>
              <a:gd name="connsiteY2" fmla="*/ 0 h 6858000"/>
              <a:gd name="connsiteX3" fmla="*/ 2944847 w 8174932"/>
              <a:gd name="connsiteY3" fmla="*/ 0 h 6858000"/>
              <a:gd name="connsiteX4" fmla="*/ 2646373 w 8174932"/>
              <a:gd name="connsiteY4" fmla="*/ 196447 h 6858000"/>
              <a:gd name="connsiteX5" fmla="*/ 0 w 8174932"/>
              <a:gd name="connsiteY5" fmla="*/ 5321277 h 6858000"/>
              <a:gd name="connsiteX6" fmla="*/ 112445 w 8174932"/>
              <a:gd name="connsiteY6" fmla="*/ 651089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74932" h="6858000">
                <a:moveTo>
                  <a:pt x="190266" y="6858000"/>
                </a:moveTo>
                <a:lnTo>
                  <a:pt x="8174932" y="6858000"/>
                </a:lnTo>
                <a:lnTo>
                  <a:pt x="8174932" y="0"/>
                </a:lnTo>
                <a:lnTo>
                  <a:pt x="2944847" y="0"/>
                </a:lnTo>
                <a:lnTo>
                  <a:pt x="2646373" y="196447"/>
                </a:lnTo>
                <a:cubicBezTo>
                  <a:pt x="1044779" y="1335395"/>
                  <a:pt x="0" y="3206327"/>
                  <a:pt x="0" y="5321277"/>
                </a:cubicBezTo>
                <a:cubicBezTo>
                  <a:pt x="0" y="5727999"/>
                  <a:pt x="38639" y="6125696"/>
                  <a:pt x="112445" y="6510898"/>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el 1">
            <a:extLst>
              <a:ext uri="{FF2B5EF4-FFF2-40B4-BE49-F238E27FC236}">
                <a16:creationId xmlns:a16="http://schemas.microsoft.com/office/drawing/2014/main" id="{37E4926D-C635-44AE-85A7-F07E8277F869}"/>
              </a:ext>
            </a:extLst>
          </p:cNvPr>
          <p:cNvSpPr>
            <a:spLocks noGrp="1"/>
          </p:cNvSpPr>
          <p:nvPr>
            <p:ph type="ctrTitle"/>
          </p:nvPr>
        </p:nvSpPr>
        <p:spPr>
          <a:xfrm>
            <a:off x="804672" y="234110"/>
            <a:ext cx="5936370" cy="3466213"/>
          </a:xfrm>
        </p:spPr>
        <p:txBody>
          <a:bodyPr anchor="b">
            <a:normAutofit/>
          </a:bodyPr>
          <a:lstStyle/>
          <a:p>
            <a:pPr algn="l"/>
            <a:r>
              <a:rPr lang="da-DK" sz="6100">
                <a:solidFill>
                  <a:srgbClr val="FFFFFF"/>
                </a:solidFill>
              </a:rPr>
              <a:t>Hvordan kan vi minimere forråede handlinger</a:t>
            </a:r>
          </a:p>
        </p:txBody>
      </p:sp>
      <p:sp>
        <p:nvSpPr>
          <p:cNvPr id="3" name="Undertitel 2">
            <a:extLst>
              <a:ext uri="{FF2B5EF4-FFF2-40B4-BE49-F238E27FC236}">
                <a16:creationId xmlns:a16="http://schemas.microsoft.com/office/drawing/2014/main" id="{CB78B423-D6BF-4B59-9FDA-228EBA04EAEA}"/>
              </a:ext>
            </a:extLst>
          </p:cNvPr>
          <p:cNvSpPr>
            <a:spLocks noGrp="1"/>
          </p:cNvSpPr>
          <p:nvPr>
            <p:ph type="subTitle" idx="1"/>
          </p:nvPr>
        </p:nvSpPr>
        <p:spPr>
          <a:xfrm>
            <a:off x="804672" y="4180354"/>
            <a:ext cx="5649289" cy="1279978"/>
          </a:xfrm>
        </p:spPr>
        <p:txBody>
          <a:bodyPr anchor="t">
            <a:normAutofit/>
          </a:bodyPr>
          <a:lstStyle/>
          <a:p>
            <a:pPr algn="l"/>
            <a:r>
              <a:rPr lang="da-DK">
                <a:solidFill>
                  <a:srgbClr val="FFFFFF"/>
                </a:solidFill>
              </a:rPr>
              <a:t>FADD årsmøde 2021</a:t>
            </a:r>
          </a:p>
          <a:p>
            <a:pPr algn="l"/>
            <a:r>
              <a:rPr lang="da-DK">
                <a:solidFill>
                  <a:srgbClr val="FFFFFF"/>
                </a:solidFill>
              </a:rPr>
              <a:t>Lise Lester</a:t>
            </a:r>
          </a:p>
        </p:txBody>
      </p:sp>
    </p:spTree>
    <p:extLst>
      <p:ext uri="{BB962C8B-B14F-4D97-AF65-F5344CB8AC3E}">
        <p14:creationId xmlns:p14="http://schemas.microsoft.com/office/powerpoint/2010/main" val="83169391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769BA3E9-0E86-4454-99FE-BC7BD5F31AED}"/>
              </a:ext>
            </a:extLst>
          </p:cNvPr>
          <p:cNvSpPr>
            <a:spLocks noGrp="1"/>
          </p:cNvSpPr>
          <p:nvPr>
            <p:ph type="title"/>
          </p:nvPr>
        </p:nvSpPr>
        <p:spPr>
          <a:xfrm>
            <a:off x="2311147" y="365760"/>
            <a:ext cx="7569706" cy="1288238"/>
          </a:xfrm>
        </p:spPr>
        <p:txBody>
          <a:bodyPr anchor="ctr">
            <a:normAutofit/>
          </a:bodyPr>
          <a:lstStyle/>
          <a:p>
            <a:pPr algn="ctr"/>
            <a:r>
              <a:rPr lang="da-DK" dirty="0"/>
              <a:t>Hvorfor er vi her?</a:t>
            </a:r>
            <a:endParaRPr lang="da-DK"/>
          </a:p>
        </p:txBody>
      </p:sp>
      <p:sp>
        <p:nvSpPr>
          <p:cNvPr id="3" name="Pladsholder til indhold 2">
            <a:extLst>
              <a:ext uri="{FF2B5EF4-FFF2-40B4-BE49-F238E27FC236}">
                <a16:creationId xmlns:a16="http://schemas.microsoft.com/office/drawing/2014/main" id="{F176FAD0-596B-4BBC-9679-F3757B22FC0A}"/>
              </a:ext>
            </a:extLst>
          </p:cNvPr>
          <p:cNvSpPr>
            <a:spLocks noGrp="1"/>
          </p:cNvSpPr>
          <p:nvPr>
            <p:ph idx="1"/>
          </p:nvPr>
        </p:nvSpPr>
        <p:spPr>
          <a:xfrm>
            <a:off x="2165569" y="1956816"/>
            <a:ext cx="7860863" cy="4024884"/>
          </a:xfrm>
        </p:spPr>
        <p:txBody>
          <a:bodyPr anchor="t">
            <a:normAutofit/>
          </a:bodyPr>
          <a:lstStyle/>
          <a:p>
            <a:pPr marL="0" indent="0">
              <a:spcAft>
                <a:spcPts val="800"/>
              </a:spcAft>
              <a:buNone/>
            </a:pPr>
            <a:endParaRPr lang="da-DK"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800"/>
              </a:spcAft>
              <a:buNone/>
            </a:pPr>
            <a:r>
              <a:rPr lang="da-DK" sz="2400" dirty="0">
                <a:effectLst/>
                <a:latin typeface="Calibri" panose="020F0502020204030204" pitchFamily="34" charset="0"/>
                <a:ea typeface="Calibri" panose="020F0502020204030204" pitchFamily="34" charset="0"/>
                <a:cs typeface="Times New Roman" panose="02020603050405020304" pitchFamily="18" charset="0"/>
              </a:rPr>
              <a:t>I det 20. århundrede har andelen af anbragte børn mellem 0-17 år været nogenlunde konstant liggende på 1%. </a:t>
            </a: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lang="da-DK" sz="2400" dirty="0">
                <a:effectLst/>
                <a:latin typeface="Calibri" panose="020F0502020204030204" pitchFamily="34" charset="0"/>
                <a:ea typeface="Calibri" panose="020F0502020204030204" pitchFamily="34" charset="0"/>
                <a:cs typeface="Times New Roman" panose="02020603050405020304" pitchFamily="18" charset="0"/>
              </a:rPr>
              <a:t>Når man anbringer børn, er det for at give dem bedre udviklingsmuligheder end de har hjemme hos deres far og/eller mor (</a:t>
            </a:r>
            <a:r>
              <a:rPr kumimoji="0" lang="da-DK" sz="24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Times New Roman" panose="02020603050405020304" pitchFamily="18" charset="0"/>
              </a:rPr>
              <a:t>Bjerre 2021)</a:t>
            </a: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lang="da-DK" sz="2400" dirty="0">
                <a:latin typeface="Calibri" panose="020F0502020204030204" pitchFamily="34" charset="0"/>
                <a:cs typeface="Times New Roman" panose="02020603050405020304" pitchFamily="18" charset="0"/>
              </a:rPr>
              <a:t>En anbringelse er kompleks, hvilket betyder, at der er mange faktorer, der skal være på plads for at barnet opnår de samme muligheder som andre børn (Virkningsevaluering)</a:t>
            </a:r>
            <a:endParaRPr kumimoji="0" lang="da-DK" sz="2400" b="0" i="0" u="none" strike="noStrike" kern="1200" cap="none" spc="0" normalizeH="0" baseline="0" noProof="0" dirty="0">
              <a:ln>
                <a:noFill/>
              </a:ln>
              <a:effectLst/>
              <a:uLnTx/>
              <a:uFillTx/>
              <a:latin typeface="Calibri" panose="020F0502020204030204"/>
              <a:ea typeface="+mn-ea"/>
              <a:cs typeface="+mn-cs"/>
            </a:endParaRPr>
          </a:p>
          <a:p>
            <a:pPr marL="0" indent="0">
              <a:spcAft>
                <a:spcPts val="800"/>
              </a:spcAft>
              <a:buNone/>
            </a:pPr>
            <a:endParaRPr lang="da-DK"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38751959"/>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 name="Rectangle 32">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23">
            <a:extLst>
              <a:ext uri="{FF2B5EF4-FFF2-40B4-BE49-F238E27FC236}">
                <a16:creationId xmlns:a16="http://schemas.microsoft.com/office/drawing/2014/main" id="{2A45387D-0884-4610-93B3-961E3488A89B}"/>
              </a:ext>
            </a:extLst>
          </p:cNvPr>
          <p:cNvPicPr>
            <a:picLocks noChangeAspect="1"/>
          </p:cNvPicPr>
          <p:nvPr/>
        </p:nvPicPr>
        <p:blipFill rotWithShape="1">
          <a:blip r:embed="rId3">
            <a:alphaModFix amt="35000"/>
          </a:blip>
          <a:srcRect t="9804" b="5927"/>
          <a:stretch/>
        </p:blipFill>
        <p:spPr>
          <a:xfrm>
            <a:off x="20" y="10"/>
            <a:ext cx="12191980" cy="6857990"/>
          </a:xfrm>
          <a:prstGeom prst="rect">
            <a:avLst/>
          </a:prstGeom>
        </p:spPr>
      </p:pic>
      <p:sp>
        <p:nvSpPr>
          <p:cNvPr id="2" name="Titel 1">
            <a:extLst>
              <a:ext uri="{FF2B5EF4-FFF2-40B4-BE49-F238E27FC236}">
                <a16:creationId xmlns:a16="http://schemas.microsoft.com/office/drawing/2014/main" id="{39225B6E-26D2-4372-B2E8-8746EB54929A}"/>
              </a:ext>
            </a:extLst>
          </p:cNvPr>
          <p:cNvSpPr>
            <a:spLocks noGrp="1"/>
          </p:cNvSpPr>
          <p:nvPr>
            <p:ph type="title"/>
          </p:nvPr>
        </p:nvSpPr>
        <p:spPr>
          <a:xfrm>
            <a:off x="838200" y="365125"/>
            <a:ext cx="10515600" cy="1325563"/>
          </a:xfrm>
        </p:spPr>
        <p:txBody>
          <a:bodyPr>
            <a:normAutofit/>
          </a:bodyPr>
          <a:lstStyle/>
          <a:p>
            <a:r>
              <a:rPr lang="da-DK">
                <a:solidFill>
                  <a:srgbClr val="FFFFFF"/>
                </a:solidFill>
              </a:rPr>
              <a:t>Hvad er spørgsmålene?</a:t>
            </a:r>
          </a:p>
        </p:txBody>
      </p:sp>
      <p:graphicFrame>
        <p:nvGraphicFramePr>
          <p:cNvPr id="18" name="Pladsholder til indhold 2">
            <a:extLst>
              <a:ext uri="{FF2B5EF4-FFF2-40B4-BE49-F238E27FC236}">
                <a16:creationId xmlns:a16="http://schemas.microsoft.com/office/drawing/2014/main" id="{E1F0CD74-9258-44CD-A294-583802526892}"/>
              </a:ext>
            </a:extLst>
          </p:cNvPr>
          <p:cNvGraphicFramePr>
            <a:graphicFrameLocks noGrp="1"/>
          </p:cNvGraphicFramePr>
          <p:nvPr>
            <p:ph idx="1"/>
            <p:extLst>
              <p:ext uri="{D42A27DB-BD31-4B8C-83A1-F6EECF244321}">
                <p14:modId xmlns:p14="http://schemas.microsoft.com/office/powerpoint/2010/main" val="287133831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013732357"/>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A4D20545-5EFE-41BE-8AC7-6782C6619EBE}"/>
              </a:ext>
            </a:extLst>
          </p:cNvPr>
          <p:cNvSpPr>
            <a:spLocks noGrp="1"/>
          </p:cNvSpPr>
          <p:nvPr>
            <p:ph type="title"/>
          </p:nvPr>
        </p:nvSpPr>
        <p:spPr>
          <a:xfrm>
            <a:off x="2311147" y="365760"/>
            <a:ext cx="7569706" cy="1288238"/>
          </a:xfrm>
        </p:spPr>
        <p:txBody>
          <a:bodyPr anchor="ctr">
            <a:normAutofit/>
          </a:bodyPr>
          <a:lstStyle/>
          <a:p>
            <a:pPr algn="ctr"/>
            <a:r>
              <a:rPr lang="da-DK" dirty="0"/>
              <a:t>Definition - Hvad taler vi om</a:t>
            </a:r>
          </a:p>
        </p:txBody>
      </p:sp>
      <p:sp>
        <p:nvSpPr>
          <p:cNvPr id="3" name="Pladsholder til indhold 2">
            <a:extLst>
              <a:ext uri="{FF2B5EF4-FFF2-40B4-BE49-F238E27FC236}">
                <a16:creationId xmlns:a16="http://schemas.microsoft.com/office/drawing/2014/main" id="{B5165CF2-823D-43EC-B1E7-38B609A366CB}"/>
              </a:ext>
            </a:extLst>
          </p:cNvPr>
          <p:cNvSpPr>
            <a:spLocks noGrp="1"/>
          </p:cNvSpPr>
          <p:nvPr>
            <p:ph idx="1"/>
          </p:nvPr>
        </p:nvSpPr>
        <p:spPr>
          <a:xfrm>
            <a:off x="2165569" y="1956816"/>
            <a:ext cx="7860863" cy="4024884"/>
          </a:xfrm>
        </p:spPr>
        <p:txBody>
          <a:bodyPr anchor="t">
            <a:normAutofit/>
          </a:bodyPr>
          <a:lstStyle/>
          <a:p>
            <a:pPr marL="0" indent="0">
              <a:buNone/>
            </a:pPr>
            <a:r>
              <a:rPr lang="da-DK" sz="2400" dirty="0"/>
              <a:t>Dorthe Birkmoses definition:</a:t>
            </a:r>
          </a:p>
          <a:p>
            <a:pPr marL="0" indent="0">
              <a:buNone/>
            </a:pPr>
            <a:r>
              <a:rPr lang="da-DK" sz="2400" dirty="0"/>
              <a:t>Forråelse kommer af begrebet rå og er en oplevelse af, at man bliver mere rå, mere kold og mere kynisk. Det er en udviklingsproces, hvor man ændrer sig og ændrer holdninger i retning af mere kulde og råhed.</a:t>
            </a:r>
            <a:br>
              <a:rPr lang="da-DK" sz="2400" dirty="0"/>
            </a:br>
            <a:endParaRPr lang="da-DK" sz="2400" dirty="0"/>
          </a:p>
          <a:p>
            <a:pPr marL="0" indent="0">
              <a:buNone/>
            </a:pPr>
            <a:r>
              <a:rPr lang="da-DK" sz="2400" dirty="0"/>
              <a:t>Forråelse er også lig med tankeløshed, hvor vi ikke tænker over, hvilken betydning vores handlinger har.</a:t>
            </a:r>
          </a:p>
          <a:p>
            <a:pPr marL="0" indent="0">
              <a:buNone/>
            </a:pPr>
            <a:r>
              <a:rPr lang="da-DK" sz="2400" dirty="0"/>
              <a:t>Forråelsesprocessen starter med mindre aggressioner-&gt;impuls til onde handlinger-&gt;handlinger-&gt;legitimering</a:t>
            </a:r>
          </a:p>
        </p:txBody>
      </p:sp>
    </p:spTree>
    <p:extLst>
      <p:ext uri="{BB962C8B-B14F-4D97-AF65-F5344CB8AC3E}">
        <p14:creationId xmlns:p14="http://schemas.microsoft.com/office/powerpoint/2010/main" val="2946222519"/>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69FB0-3EBA-4E67-AB42-90A79C329A40}"/>
              </a:ext>
            </a:extLst>
          </p:cNvPr>
          <p:cNvSpPr>
            <a:spLocks noGrp="1"/>
          </p:cNvSpPr>
          <p:nvPr>
            <p:ph type="title"/>
          </p:nvPr>
        </p:nvSpPr>
        <p:spPr>
          <a:xfrm>
            <a:off x="886968" y="1472184"/>
            <a:ext cx="3767328" cy="4581144"/>
          </a:xfrm>
        </p:spPr>
        <p:txBody>
          <a:bodyPr anchor="t">
            <a:normAutofit/>
          </a:bodyPr>
          <a:lstStyle/>
          <a:p>
            <a:r>
              <a:rPr lang="da-DK" sz="4800" dirty="0"/>
              <a:t>Hvilke </a:t>
            </a:r>
            <a:r>
              <a:rPr lang="da-DK" sz="4800" dirty="0" err="1"/>
              <a:t>personalegrup-per</a:t>
            </a:r>
            <a:r>
              <a:rPr lang="da-DK" sz="4800" dirty="0"/>
              <a:t> er i størst risiko for at blive forrået ?</a:t>
            </a:r>
          </a:p>
        </p:txBody>
      </p:sp>
      <p:sp>
        <p:nvSpPr>
          <p:cNvPr id="3" name="Pladsholder til indhold 2">
            <a:extLst>
              <a:ext uri="{FF2B5EF4-FFF2-40B4-BE49-F238E27FC236}">
                <a16:creationId xmlns:a16="http://schemas.microsoft.com/office/drawing/2014/main" id="{815F7236-9701-4AA5-BF41-A676ED489FA5}"/>
              </a:ext>
            </a:extLst>
          </p:cNvPr>
          <p:cNvSpPr>
            <a:spLocks noGrp="1"/>
          </p:cNvSpPr>
          <p:nvPr>
            <p:ph idx="1"/>
          </p:nvPr>
        </p:nvSpPr>
        <p:spPr>
          <a:xfrm>
            <a:off x="5045075" y="638176"/>
            <a:ext cx="6357493" cy="5740590"/>
          </a:xfrm>
        </p:spPr>
        <p:txBody>
          <a:bodyPr>
            <a:noAutofit/>
          </a:bodyPr>
          <a:lstStyle/>
          <a:p>
            <a:pPr marL="457200" indent="-457200">
              <a:buAutoNum type="arabicPeriod"/>
            </a:pPr>
            <a:r>
              <a:rPr lang="da-DK" dirty="0"/>
              <a:t>Dem der arbejder i andres hjem, da det er sværere at opretholde en professionel afstand</a:t>
            </a:r>
          </a:p>
          <a:p>
            <a:pPr marL="457200" indent="-457200">
              <a:buAutoNum type="arabicPeriod"/>
            </a:pPr>
            <a:r>
              <a:rPr lang="da-DK" dirty="0"/>
              <a:t>Dem der har årelange kontakter til de samme mennesker, hvor den professionelle afstand er svære at opretholde</a:t>
            </a:r>
          </a:p>
          <a:p>
            <a:pPr marL="457200" indent="-457200">
              <a:buAutoNum type="arabicPeriod"/>
            </a:pPr>
            <a:r>
              <a:rPr lang="da-DK" dirty="0"/>
              <a:t>Dem der arbejder meget alene uden særlige gode muligheder for sparring</a:t>
            </a:r>
          </a:p>
          <a:p>
            <a:pPr marL="457200" indent="-457200">
              <a:buAutoNum type="arabicPeriod"/>
            </a:pPr>
            <a:r>
              <a:rPr lang="da-DK" dirty="0"/>
              <a:t>Hvis ens faglighed er presset af rigide rammer</a:t>
            </a:r>
          </a:p>
          <a:p>
            <a:pPr marL="457200" indent="-457200">
              <a:buAutoNum type="arabicPeriod"/>
            </a:pPr>
            <a:r>
              <a:rPr lang="da-DK" dirty="0"/>
              <a:t>Dem der ikke er uddannet til opgaven, da den manglende faglige viden vil give en hurtigere følelse af afmagt</a:t>
            </a:r>
          </a:p>
        </p:txBody>
      </p:sp>
      <p:grpSp>
        <p:nvGrpSpPr>
          <p:cNvPr id="35" name="Group 7">
            <a:extLst>
              <a:ext uri="{FF2B5EF4-FFF2-40B4-BE49-F238E27FC236}">
                <a16:creationId xmlns:a16="http://schemas.microsoft.com/office/drawing/2014/main" id="{DDAE397D-2F47-480F-95CA-D5EDB24333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9" name="Freeform 5">
              <a:extLst>
                <a:ext uri="{FF2B5EF4-FFF2-40B4-BE49-F238E27FC236}">
                  <a16:creationId xmlns:a16="http://schemas.microsoft.com/office/drawing/2014/main" id="{BD66E0D2-4D47-45F5-9F6C-04DF950CB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36" name="Freeform 6">
              <a:extLst>
                <a:ext uri="{FF2B5EF4-FFF2-40B4-BE49-F238E27FC236}">
                  <a16:creationId xmlns:a16="http://schemas.microsoft.com/office/drawing/2014/main" id="{C36CD79E-81FA-41B2-9A38-E0E26BCBE8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7">
              <a:extLst>
                <a:ext uri="{FF2B5EF4-FFF2-40B4-BE49-F238E27FC236}">
                  <a16:creationId xmlns:a16="http://schemas.microsoft.com/office/drawing/2014/main" id="{58CF2E87-8DCB-4A21-A926-1879E39DE7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7" name="Freeform 8">
              <a:extLst>
                <a:ext uri="{FF2B5EF4-FFF2-40B4-BE49-F238E27FC236}">
                  <a16:creationId xmlns:a16="http://schemas.microsoft.com/office/drawing/2014/main" id="{E8EBCED8-09A7-4078-908F-87C5C90943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9">
              <a:extLst>
                <a:ext uri="{FF2B5EF4-FFF2-40B4-BE49-F238E27FC236}">
                  <a16:creationId xmlns:a16="http://schemas.microsoft.com/office/drawing/2014/main" id="{881B8E24-1A3B-4288-834C-5C75EE6121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8" name="Freeform 10">
              <a:extLst>
                <a:ext uri="{FF2B5EF4-FFF2-40B4-BE49-F238E27FC236}">
                  <a16:creationId xmlns:a16="http://schemas.microsoft.com/office/drawing/2014/main" id="{CE6C6947-62CC-47B5-8006-0DBB11057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1">
              <a:extLst>
                <a:ext uri="{FF2B5EF4-FFF2-40B4-BE49-F238E27FC236}">
                  <a16:creationId xmlns:a16="http://schemas.microsoft.com/office/drawing/2014/main" id="{5A3EA873-FF38-49B1-AA18-6CAA8278A7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12">
              <a:extLst>
                <a:ext uri="{FF2B5EF4-FFF2-40B4-BE49-F238E27FC236}">
                  <a16:creationId xmlns:a16="http://schemas.microsoft.com/office/drawing/2014/main" id="{2B74FB34-BB05-4313-9474-A4F9B27A5F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13">
              <a:extLst>
                <a:ext uri="{FF2B5EF4-FFF2-40B4-BE49-F238E27FC236}">
                  <a16:creationId xmlns:a16="http://schemas.microsoft.com/office/drawing/2014/main" id="{3673863D-063E-49A6-9856-52014BB4D6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14">
              <a:extLst>
                <a:ext uri="{FF2B5EF4-FFF2-40B4-BE49-F238E27FC236}">
                  <a16:creationId xmlns:a16="http://schemas.microsoft.com/office/drawing/2014/main" id="{59E7384A-6379-482C-8070-680EA33AF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5">
              <a:extLst>
                <a:ext uri="{FF2B5EF4-FFF2-40B4-BE49-F238E27FC236}">
                  <a16:creationId xmlns:a16="http://schemas.microsoft.com/office/drawing/2014/main" id="{C6A49E1B-06B5-467F-97A5-EE77945A7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16">
              <a:extLst>
                <a:ext uri="{FF2B5EF4-FFF2-40B4-BE49-F238E27FC236}">
                  <a16:creationId xmlns:a16="http://schemas.microsoft.com/office/drawing/2014/main" id="{C67D60A3-4CE7-453B-97D1-08DD83271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7">
              <a:extLst>
                <a:ext uri="{FF2B5EF4-FFF2-40B4-BE49-F238E27FC236}">
                  <a16:creationId xmlns:a16="http://schemas.microsoft.com/office/drawing/2014/main" id="{1333C1DC-BC77-4584-B472-AE19C4A09F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18">
              <a:extLst>
                <a:ext uri="{FF2B5EF4-FFF2-40B4-BE49-F238E27FC236}">
                  <a16:creationId xmlns:a16="http://schemas.microsoft.com/office/drawing/2014/main" id="{30CC34F2-2D02-4DC8-8951-5E29E0866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9">
              <a:extLst>
                <a:ext uri="{FF2B5EF4-FFF2-40B4-BE49-F238E27FC236}">
                  <a16:creationId xmlns:a16="http://schemas.microsoft.com/office/drawing/2014/main" id="{C77A3E1B-1C72-4437-A8A1-FC659C9E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4" name="Freeform 20">
              <a:extLst>
                <a:ext uri="{FF2B5EF4-FFF2-40B4-BE49-F238E27FC236}">
                  <a16:creationId xmlns:a16="http://schemas.microsoft.com/office/drawing/2014/main" id="{4EE3E561-115A-4994-832B-FB79E44989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5" name="Freeform 21">
              <a:extLst>
                <a:ext uri="{FF2B5EF4-FFF2-40B4-BE49-F238E27FC236}">
                  <a16:creationId xmlns:a16="http://schemas.microsoft.com/office/drawing/2014/main" id="{D389D14E-E715-4844-8E58-ED5A66AB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45" name="Freeform 22">
              <a:extLst>
                <a:ext uri="{FF2B5EF4-FFF2-40B4-BE49-F238E27FC236}">
                  <a16:creationId xmlns:a16="http://schemas.microsoft.com/office/drawing/2014/main" id="{4208B28A-82FB-48D4-9087-806354C858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3">
              <a:extLst>
                <a:ext uri="{FF2B5EF4-FFF2-40B4-BE49-F238E27FC236}">
                  <a16:creationId xmlns:a16="http://schemas.microsoft.com/office/drawing/2014/main" id="{1330334B-C28B-49CB-8643-6EF946230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24">
              <a:extLst>
                <a:ext uri="{FF2B5EF4-FFF2-40B4-BE49-F238E27FC236}">
                  <a16:creationId xmlns:a16="http://schemas.microsoft.com/office/drawing/2014/main" id="{F221AA9B-1DD9-4FC4-947F-90C0582F71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25">
              <a:extLst>
                <a:ext uri="{FF2B5EF4-FFF2-40B4-BE49-F238E27FC236}">
                  <a16:creationId xmlns:a16="http://schemas.microsoft.com/office/drawing/2014/main" id="{9214B596-B3CC-43CB-A72A-2ADABBE5B9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48" name="Isosceles Triangle 30">
            <a:extLst>
              <a:ext uri="{FF2B5EF4-FFF2-40B4-BE49-F238E27FC236}">
                <a16:creationId xmlns:a16="http://schemas.microsoft.com/office/drawing/2014/main" id="{64F9BF67-14D7-4F9D-A8E4-4BB8DE3512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75225" y="1331697"/>
            <a:ext cx="193249" cy="166594"/>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600" dirty="0"/>
          </a:p>
        </p:txBody>
      </p:sp>
    </p:spTree>
    <p:extLst>
      <p:ext uri="{BB962C8B-B14F-4D97-AF65-F5344CB8AC3E}">
        <p14:creationId xmlns:p14="http://schemas.microsoft.com/office/powerpoint/2010/main" val="534178614"/>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39A5F4-A983-4CF2-8F1A-D0551AA1BDDF}"/>
              </a:ext>
            </a:extLst>
          </p:cNvPr>
          <p:cNvSpPr>
            <a:spLocks noGrp="1"/>
          </p:cNvSpPr>
          <p:nvPr>
            <p:ph type="title"/>
          </p:nvPr>
        </p:nvSpPr>
        <p:spPr/>
        <p:txBody>
          <a:bodyPr/>
          <a:lstStyle/>
          <a:p>
            <a:r>
              <a:rPr lang="da-DK" dirty="0"/>
              <a:t>Belastningstrekanten (Per Isdal)</a:t>
            </a:r>
          </a:p>
        </p:txBody>
      </p:sp>
      <p:sp>
        <p:nvSpPr>
          <p:cNvPr id="3" name="Pladsholder til indhold 2">
            <a:extLst>
              <a:ext uri="{FF2B5EF4-FFF2-40B4-BE49-F238E27FC236}">
                <a16:creationId xmlns:a16="http://schemas.microsoft.com/office/drawing/2014/main" id="{17FFB552-5139-422C-BA1F-5670748AA666}"/>
              </a:ext>
            </a:extLst>
          </p:cNvPr>
          <p:cNvSpPr>
            <a:spLocks noGrp="1"/>
          </p:cNvSpPr>
          <p:nvPr>
            <p:ph idx="1"/>
          </p:nvPr>
        </p:nvSpPr>
        <p:spPr/>
        <p:txBody>
          <a:bodyPr>
            <a:normAutofit lnSpcReduction="10000"/>
          </a:bodyPr>
          <a:lstStyle/>
          <a:p>
            <a:pPr marL="0" indent="0">
              <a:buNone/>
            </a:pPr>
            <a:r>
              <a:rPr lang="da-DK" dirty="0"/>
              <a:t>				</a:t>
            </a:r>
            <a:r>
              <a:rPr lang="da-DK" b="1" dirty="0"/>
              <a:t>Rammerne</a:t>
            </a:r>
          </a:p>
          <a:p>
            <a:pPr marL="0" indent="0">
              <a:buNone/>
            </a:pPr>
            <a:r>
              <a:rPr lang="da-DK" dirty="0"/>
              <a:t>				</a:t>
            </a:r>
            <a:r>
              <a:rPr lang="da-DK" sz="2400" dirty="0"/>
              <a:t>udbrændthed</a:t>
            </a:r>
          </a:p>
          <a:p>
            <a:pPr marL="0" indent="0">
              <a:buNone/>
            </a:pPr>
            <a:endParaRPr lang="da-DK" sz="2400" dirty="0"/>
          </a:p>
          <a:p>
            <a:pPr marL="0" indent="0">
              <a:buNone/>
            </a:pPr>
            <a:r>
              <a:rPr lang="da-DK" sz="2400" dirty="0"/>
              <a:t>		</a:t>
            </a:r>
            <a:r>
              <a:rPr lang="da-DK" sz="2400" dirty="0" err="1"/>
              <a:t>compassion</a:t>
            </a:r>
            <a:r>
              <a:rPr lang="da-DK" sz="2400" dirty="0"/>
              <a:t> fatigue</a:t>
            </a:r>
          </a:p>
          <a:p>
            <a:pPr marL="0" indent="0">
              <a:buNone/>
            </a:pPr>
            <a:endParaRPr lang="da-DK" sz="2400" dirty="0"/>
          </a:p>
          <a:p>
            <a:pPr marL="0" indent="0">
              <a:buNone/>
            </a:pPr>
            <a:endParaRPr lang="da-DK" sz="2400" dirty="0"/>
          </a:p>
          <a:p>
            <a:pPr marL="0" indent="0">
              <a:buNone/>
            </a:pPr>
            <a:r>
              <a:rPr lang="da-DK" sz="2400" dirty="0"/>
              <a:t>	</a:t>
            </a:r>
            <a:r>
              <a:rPr lang="da-DK" b="1" dirty="0"/>
              <a:t>Brugeren</a:t>
            </a:r>
            <a:r>
              <a:rPr lang="da-DK" dirty="0"/>
              <a:t>						</a:t>
            </a:r>
            <a:r>
              <a:rPr lang="da-DK" b="1" dirty="0"/>
              <a:t>Hjælperen</a:t>
            </a:r>
          </a:p>
          <a:p>
            <a:pPr marL="0" indent="0">
              <a:buNone/>
            </a:pPr>
            <a:r>
              <a:rPr lang="da-DK" sz="2400" dirty="0"/>
              <a:t>	traumatisering		Vikarierende			modoverføring</a:t>
            </a:r>
          </a:p>
          <a:p>
            <a:pPr marL="0" indent="0">
              <a:buNone/>
            </a:pPr>
            <a:r>
              <a:rPr lang="da-DK" sz="2400" dirty="0"/>
              <a:t>	sekundær 		traumatisering</a:t>
            </a:r>
          </a:p>
          <a:p>
            <a:pPr marL="0" indent="0">
              <a:buNone/>
            </a:pPr>
            <a:r>
              <a:rPr lang="da-DK" sz="2400" dirty="0"/>
              <a:t>	traumatisering </a:t>
            </a:r>
          </a:p>
        </p:txBody>
      </p:sp>
      <p:sp>
        <p:nvSpPr>
          <p:cNvPr id="8" name="Ligebenet trekant 7">
            <a:extLst>
              <a:ext uri="{FF2B5EF4-FFF2-40B4-BE49-F238E27FC236}">
                <a16:creationId xmlns:a16="http://schemas.microsoft.com/office/drawing/2014/main" id="{7C5F2A1B-7D6A-4BF8-B85F-14390628FF48}"/>
              </a:ext>
            </a:extLst>
          </p:cNvPr>
          <p:cNvSpPr/>
          <p:nvPr/>
        </p:nvSpPr>
        <p:spPr>
          <a:xfrm>
            <a:off x="4919133" y="3014133"/>
            <a:ext cx="2023533" cy="1566333"/>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cxnSp>
        <p:nvCxnSpPr>
          <p:cNvPr id="10" name="Lige pilforbindelse 9">
            <a:extLst>
              <a:ext uri="{FF2B5EF4-FFF2-40B4-BE49-F238E27FC236}">
                <a16:creationId xmlns:a16="http://schemas.microsoft.com/office/drawing/2014/main" id="{7C3E63BB-61D8-4D47-846C-B79DE7B99BA3}"/>
              </a:ext>
            </a:extLst>
          </p:cNvPr>
          <p:cNvCxnSpPr/>
          <p:nvPr/>
        </p:nvCxnSpPr>
        <p:spPr>
          <a:xfrm flipH="1">
            <a:off x="4919133" y="3014133"/>
            <a:ext cx="778934" cy="12954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Lige pilforbindelse 11">
            <a:extLst>
              <a:ext uri="{FF2B5EF4-FFF2-40B4-BE49-F238E27FC236}">
                <a16:creationId xmlns:a16="http://schemas.microsoft.com/office/drawing/2014/main" id="{EB07D1FD-A105-4C15-8AF3-47680157A1AA}"/>
              </a:ext>
            </a:extLst>
          </p:cNvPr>
          <p:cNvCxnSpPr/>
          <p:nvPr/>
        </p:nvCxnSpPr>
        <p:spPr>
          <a:xfrm>
            <a:off x="6096000" y="3014133"/>
            <a:ext cx="846666" cy="13208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Lige pilforbindelse 13">
            <a:extLst>
              <a:ext uri="{FF2B5EF4-FFF2-40B4-BE49-F238E27FC236}">
                <a16:creationId xmlns:a16="http://schemas.microsoft.com/office/drawing/2014/main" id="{B61A4A64-61DE-448C-A5F1-71ECDFB5EC31}"/>
              </a:ext>
            </a:extLst>
          </p:cNvPr>
          <p:cNvCxnSpPr>
            <a:cxnSpLocks/>
          </p:cNvCxnSpPr>
          <p:nvPr/>
        </p:nvCxnSpPr>
        <p:spPr>
          <a:xfrm>
            <a:off x="4919133" y="4715403"/>
            <a:ext cx="1862667"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Lige pilforbindelse 16">
            <a:extLst>
              <a:ext uri="{FF2B5EF4-FFF2-40B4-BE49-F238E27FC236}">
                <a16:creationId xmlns:a16="http://schemas.microsoft.com/office/drawing/2014/main" id="{601F6730-4C83-43A5-AE44-14756280A5A6}"/>
              </a:ext>
            </a:extLst>
          </p:cNvPr>
          <p:cNvCxnSpPr>
            <a:cxnSpLocks/>
          </p:cNvCxnSpPr>
          <p:nvPr/>
        </p:nvCxnSpPr>
        <p:spPr>
          <a:xfrm flipV="1">
            <a:off x="4868333" y="3014133"/>
            <a:ext cx="728134" cy="11684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3" name="Lige pilforbindelse 22">
            <a:extLst>
              <a:ext uri="{FF2B5EF4-FFF2-40B4-BE49-F238E27FC236}">
                <a16:creationId xmlns:a16="http://schemas.microsoft.com/office/drawing/2014/main" id="{5739AA62-4B5D-48F4-86DA-D416672A3EF0}"/>
              </a:ext>
            </a:extLst>
          </p:cNvPr>
          <p:cNvCxnSpPr>
            <a:cxnSpLocks/>
          </p:cNvCxnSpPr>
          <p:nvPr/>
        </p:nvCxnSpPr>
        <p:spPr>
          <a:xfrm flipH="1">
            <a:off x="4910667" y="4826000"/>
            <a:ext cx="1845734" cy="846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1" name="Lige pilforbindelse 30">
            <a:extLst>
              <a:ext uri="{FF2B5EF4-FFF2-40B4-BE49-F238E27FC236}">
                <a16:creationId xmlns:a16="http://schemas.microsoft.com/office/drawing/2014/main" id="{1754D91D-C642-4693-B91A-DB3C5FB4AA3A}"/>
              </a:ext>
            </a:extLst>
          </p:cNvPr>
          <p:cNvCxnSpPr>
            <a:cxnSpLocks/>
          </p:cNvCxnSpPr>
          <p:nvPr/>
        </p:nvCxnSpPr>
        <p:spPr>
          <a:xfrm flipH="1" flipV="1">
            <a:off x="6265333" y="3014133"/>
            <a:ext cx="846666" cy="12954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185675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BEE9542C-8A05-4979-9215-33E30253525C}"/>
              </a:ext>
            </a:extLst>
          </p:cNvPr>
          <p:cNvSpPr>
            <a:spLocks noGrp="1"/>
          </p:cNvSpPr>
          <p:nvPr>
            <p:ph type="title"/>
          </p:nvPr>
        </p:nvSpPr>
        <p:spPr>
          <a:xfrm>
            <a:off x="2311147" y="365760"/>
            <a:ext cx="7569706" cy="1288238"/>
          </a:xfrm>
        </p:spPr>
        <p:txBody>
          <a:bodyPr anchor="ctr">
            <a:normAutofit fontScale="90000"/>
          </a:bodyPr>
          <a:lstStyle/>
          <a:p>
            <a:pPr algn="ctr"/>
            <a:r>
              <a:rPr lang="da-DK" dirty="0"/>
              <a:t>Syn på børn og pædagogisk tilgang</a:t>
            </a:r>
          </a:p>
        </p:txBody>
      </p:sp>
      <p:sp>
        <p:nvSpPr>
          <p:cNvPr id="3" name="Pladsholder til indhold 2">
            <a:extLst>
              <a:ext uri="{FF2B5EF4-FFF2-40B4-BE49-F238E27FC236}">
                <a16:creationId xmlns:a16="http://schemas.microsoft.com/office/drawing/2014/main" id="{D62B8F76-9009-467E-8912-80FAE3372EDF}"/>
              </a:ext>
            </a:extLst>
          </p:cNvPr>
          <p:cNvSpPr>
            <a:spLocks noGrp="1"/>
          </p:cNvSpPr>
          <p:nvPr>
            <p:ph idx="1"/>
          </p:nvPr>
        </p:nvSpPr>
        <p:spPr>
          <a:xfrm>
            <a:off x="2165569" y="1432193"/>
            <a:ext cx="7860863" cy="5060047"/>
          </a:xfrm>
        </p:spPr>
        <p:txBody>
          <a:bodyPr anchor="t">
            <a:normAutofit/>
          </a:bodyPr>
          <a:lstStyle/>
          <a:p>
            <a:pPr marL="0" indent="0">
              <a:buNone/>
            </a:pPr>
            <a:r>
              <a:rPr lang="da-DK" sz="3600" b="1" dirty="0"/>
              <a:t>Pointet out:</a:t>
            </a:r>
          </a:p>
          <a:p>
            <a:pPr marL="0" indent="0">
              <a:buNone/>
            </a:pPr>
            <a:r>
              <a:rPr lang="da-DK" sz="3600" dirty="0"/>
              <a:t>Det er amatører, der mener, at personen gør noget med vilje, mens professionelle mener, at personen gør sit bedste.</a:t>
            </a:r>
          </a:p>
          <a:p>
            <a:pPr marL="0" indent="0">
              <a:buNone/>
            </a:pPr>
            <a:r>
              <a:rPr lang="da-DK" sz="3600" dirty="0"/>
              <a:t>Pædagoger er uddannet til at forandre og det kan man ikke, hvis man konfliktoptrapper og ikke ved, hvad der går galt i de forskellige situationer</a:t>
            </a:r>
          </a:p>
        </p:txBody>
      </p:sp>
    </p:spTree>
    <p:extLst>
      <p:ext uri="{BB962C8B-B14F-4D97-AF65-F5344CB8AC3E}">
        <p14:creationId xmlns:p14="http://schemas.microsoft.com/office/powerpoint/2010/main" val="3016687542"/>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346831-D10A-4170-B73E-53F7D43DE941}"/>
              </a:ext>
            </a:extLst>
          </p:cNvPr>
          <p:cNvSpPr>
            <a:spLocks noGrp="1"/>
          </p:cNvSpPr>
          <p:nvPr>
            <p:ph type="title"/>
          </p:nvPr>
        </p:nvSpPr>
        <p:spPr>
          <a:xfrm>
            <a:off x="6053668" y="543135"/>
            <a:ext cx="5314536" cy="1164479"/>
          </a:xfrm>
        </p:spPr>
        <p:txBody>
          <a:bodyPr>
            <a:normAutofit/>
          </a:bodyPr>
          <a:lstStyle/>
          <a:p>
            <a:r>
              <a:rPr lang="da-DK" dirty="0"/>
              <a:t>Den gode cirkel </a:t>
            </a:r>
          </a:p>
        </p:txBody>
      </p:sp>
      <p:sp>
        <p:nvSpPr>
          <p:cNvPr id="13" name="Freeform: Shape 12">
            <a:extLst>
              <a:ext uri="{FF2B5EF4-FFF2-40B4-BE49-F238E27FC236}">
                <a16:creationId xmlns:a16="http://schemas.microsoft.com/office/drawing/2014/main" id="{E0D60ECE-8986-45DC-B7FE-EC7699B46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438829" cy="5840278"/>
          </a:xfrm>
          <a:custGeom>
            <a:avLst/>
            <a:gdLst>
              <a:gd name="connsiteX0" fmla="*/ 0 w 5438829"/>
              <a:gd name="connsiteY0" fmla="*/ 0 h 5840278"/>
              <a:gd name="connsiteX1" fmla="*/ 4466700 w 5438829"/>
              <a:gd name="connsiteY1" fmla="*/ 0 h 5840278"/>
              <a:gd name="connsiteX2" fmla="*/ 4652178 w 5438829"/>
              <a:gd name="connsiteY2" fmla="*/ 204077 h 5840278"/>
              <a:gd name="connsiteX3" fmla="*/ 5438829 w 5438829"/>
              <a:gd name="connsiteY3" fmla="*/ 2395363 h 5840278"/>
              <a:gd name="connsiteX4" fmla="*/ 1993914 w 5438829"/>
              <a:gd name="connsiteY4" fmla="*/ 5840278 h 5840278"/>
              <a:gd name="connsiteX5" fmla="*/ 67829 w 5438829"/>
              <a:gd name="connsiteY5" fmla="*/ 5251941 h 5840278"/>
              <a:gd name="connsiteX6" fmla="*/ 0 w 5438829"/>
              <a:gd name="connsiteY6" fmla="*/ 5201220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829" h="5840278">
                <a:moveTo>
                  <a:pt x="0" y="0"/>
                </a:moveTo>
                <a:lnTo>
                  <a:pt x="4466700" y="0"/>
                </a:lnTo>
                <a:lnTo>
                  <a:pt x="4652178" y="204077"/>
                </a:lnTo>
                <a:cubicBezTo>
                  <a:pt x="5143616" y="799562"/>
                  <a:pt x="5438829" y="1562987"/>
                  <a:pt x="5438829" y="2395363"/>
                </a:cubicBezTo>
                <a:cubicBezTo>
                  <a:pt x="5438829" y="4297937"/>
                  <a:pt x="3896488" y="5840278"/>
                  <a:pt x="1993914" y="5840278"/>
                </a:cubicBezTo>
                <a:cubicBezTo>
                  <a:pt x="1280449" y="5840278"/>
                  <a:pt x="617641" y="5623387"/>
                  <a:pt x="67829" y="5251941"/>
                </a:cubicBezTo>
                <a:lnTo>
                  <a:pt x="0" y="520122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96964194-5878-40D2-8EC0-DDC58387F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269134" cy="5654940"/>
          </a:xfrm>
          <a:custGeom>
            <a:avLst/>
            <a:gdLst>
              <a:gd name="connsiteX0" fmla="*/ 0 w 5269134"/>
              <a:gd name="connsiteY0" fmla="*/ 0 h 5654940"/>
              <a:gd name="connsiteX1" fmla="*/ 4227767 w 5269134"/>
              <a:gd name="connsiteY1" fmla="*/ 0 h 5654940"/>
              <a:gd name="connsiteX2" fmla="*/ 4312042 w 5269134"/>
              <a:gd name="connsiteY2" fmla="*/ 76595 h 5654940"/>
              <a:gd name="connsiteX3" fmla="*/ 5269134 w 5269134"/>
              <a:gd name="connsiteY3" fmla="*/ 2387221 h 5654940"/>
              <a:gd name="connsiteX4" fmla="*/ 2001415 w 5269134"/>
              <a:gd name="connsiteY4" fmla="*/ 5654940 h 5654940"/>
              <a:gd name="connsiteX5" fmla="*/ 198928 w 5269134"/>
              <a:gd name="connsiteY5" fmla="*/ 5113274 h 5654940"/>
              <a:gd name="connsiteX6" fmla="*/ 0 w 5269134"/>
              <a:gd name="connsiteY6" fmla="*/ 4969563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69134" h="5654940">
                <a:moveTo>
                  <a:pt x="0" y="0"/>
                </a:moveTo>
                <a:lnTo>
                  <a:pt x="4227767" y="0"/>
                </a:lnTo>
                <a:lnTo>
                  <a:pt x="4312042" y="76595"/>
                </a:lnTo>
                <a:cubicBezTo>
                  <a:pt x="4903383" y="667936"/>
                  <a:pt x="5269134" y="1484866"/>
                  <a:pt x="5269134" y="2387221"/>
                </a:cubicBezTo>
                <a:cubicBezTo>
                  <a:pt x="5269134" y="4191932"/>
                  <a:pt x="3806126" y="5654940"/>
                  <a:pt x="2001415" y="5654940"/>
                </a:cubicBezTo>
                <a:cubicBezTo>
                  <a:pt x="1335223" y="5654940"/>
                  <a:pt x="715593" y="5455584"/>
                  <a:pt x="198928" y="5113274"/>
                </a:cubicBezTo>
                <a:lnTo>
                  <a:pt x="0" y="496956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fik 7" descr="Cirkelpil med massiv udfyldning">
            <a:extLst>
              <a:ext uri="{FF2B5EF4-FFF2-40B4-BE49-F238E27FC236}">
                <a16:creationId xmlns:a16="http://schemas.microsoft.com/office/drawing/2014/main" id="{1999A8DF-352D-4569-86A5-14F385ADCB4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1733" y="543135"/>
            <a:ext cx="3835488" cy="3835488"/>
          </a:xfrm>
          <a:prstGeom prst="rect">
            <a:avLst/>
          </a:prstGeom>
        </p:spPr>
      </p:pic>
      <p:sp>
        <p:nvSpPr>
          <p:cNvPr id="5" name="Pladsholder til indhold 4">
            <a:extLst>
              <a:ext uri="{FF2B5EF4-FFF2-40B4-BE49-F238E27FC236}">
                <a16:creationId xmlns:a16="http://schemas.microsoft.com/office/drawing/2014/main" id="{C1209E4F-454D-443C-B5F9-D2FE40548E04}"/>
              </a:ext>
            </a:extLst>
          </p:cNvPr>
          <p:cNvSpPr>
            <a:spLocks noGrp="1"/>
          </p:cNvSpPr>
          <p:nvPr>
            <p:ph idx="1"/>
          </p:nvPr>
        </p:nvSpPr>
        <p:spPr>
          <a:xfrm>
            <a:off x="5188945" y="1795749"/>
            <a:ext cx="6681322" cy="4638102"/>
          </a:xfrm>
        </p:spPr>
        <p:txBody>
          <a:bodyPr anchor="t">
            <a:noAutofit/>
          </a:bodyPr>
          <a:lstStyle/>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kumimoji="0" lang="da-DK" sz="2400" b="0" i="0" u="none" strike="noStrike" kern="1200" cap="none" spc="0" normalizeH="0" baseline="0" noProof="0" dirty="0">
                <a:ln>
                  <a:noFill/>
                </a:ln>
                <a:effectLst/>
                <a:uLnTx/>
                <a:uFillTx/>
                <a:latin typeface="Calibri" panose="020F0502020204030204"/>
                <a:ea typeface="+mn-ea"/>
                <a:cs typeface="+mn-cs"/>
              </a:rPr>
              <a:t>Barnet gør sit bedste</a:t>
            </a:r>
          </a:p>
          <a:p>
            <a:pPr lvl="0"/>
            <a:r>
              <a:rPr lang="da-DK" sz="2400" dirty="0"/>
              <a:t>Barnets evne til kontrol af adfærd er lav</a:t>
            </a:r>
          </a:p>
          <a:p>
            <a:pPr lvl="0"/>
            <a:r>
              <a:rPr lang="da-DK" sz="2400" dirty="0" err="1"/>
              <a:t>Pæd</a:t>
            </a:r>
            <a:r>
              <a:rPr lang="da-DK" sz="2400" dirty="0"/>
              <a:t> tager ansvar</a:t>
            </a:r>
          </a:p>
          <a:p>
            <a:pPr lvl="0"/>
            <a:r>
              <a:rPr lang="da-DK" sz="2400" dirty="0"/>
              <a:t>Nysgerrig på hvad barnet ikke kan</a:t>
            </a:r>
          </a:p>
          <a:p>
            <a:pPr lvl="0"/>
            <a:r>
              <a:rPr lang="da-DK" sz="2400" dirty="0" err="1"/>
              <a:t>Pæd</a:t>
            </a:r>
            <a:r>
              <a:rPr lang="da-DK" sz="2400" dirty="0"/>
              <a:t> føler empati</a:t>
            </a:r>
          </a:p>
          <a:p>
            <a:pPr lvl="0"/>
            <a:r>
              <a:rPr lang="da-DK" sz="2400" dirty="0"/>
              <a:t>Sympati forstærkes</a:t>
            </a:r>
          </a:p>
          <a:p>
            <a:pPr lvl="0"/>
            <a:r>
              <a:rPr lang="da-DK" sz="2400" dirty="0" err="1"/>
              <a:t>Pæd</a:t>
            </a:r>
            <a:r>
              <a:rPr lang="da-DK" sz="2400" dirty="0"/>
              <a:t> mere fleksibel og accept af adfærd</a:t>
            </a:r>
          </a:p>
          <a:p>
            <a:pPr lvl="0"/>
            <a:r>
              <a:rPr lang="da-DK" sz="2400" dirty="0" err="1"/>
              <a:t>Pæd</a:t>
            </a:r>
            <a:r>
              <a:rPr lang="da-DK" sz="2400" dirty="0"/>
              <a:t> tilpasser egen adfærd</a:t>
            </a:r>
          </a:p>
          <a:p>
            <a:pPr lvl="0"/>
            <a:r>
              <a:rPr lang="da-DK" sz="2400" dirty="0"/>
              <a:t>Adfærdsproblemer mindskes</a:t>
            </a:r>
          </a:p>
          <a:p>
            <a:pPr lvl="0"/>
            <a:r>
              <a:rPr lang="da-DK" sz="2400" dirty="0"/>
              <a:t>Underbygger opfattelsen af at barnet gør sit bedste</a:t>
            </a:r>
          </a:p>
        </p:txBody>
      </p:sp>
    </p:spTree>
    <p:extLst>
      <p:ext uri="{BB962C8B-B14F-4D97-AF65-F5344CB8AC3E}">
        <p14:creationId xmlns:p14="http://schemas.microsoft.com/office/powerpoint/2010/main" val="1346700698"/>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346831-D10A-4170-B73E-53F7D43DE941}"/>
              </a:ext>
            </a:extLst>
          </p:cNvPr>
          <p:cNvSpPr>
            <a:spLocks noGrp="1"/>
          </p:cNvSpPr>
          <p:nvPr>
            <p:ph type="title"/>
          </p:nvPr>
        </p:nvSpPr>
        <p:spPr>
          <a:xfrm>
            <a:off x="6053668" y="543135"/>
            <a:ext cx="5314536" cy="1164479"/>
          </a:xfrm>
        </p:spPr>
        <p:txBody>
          <a:bodyPr>
            <a:normAutofit/>
          </a:bodyPr>
          <a:lstStyle/>
          <a:p>
            <a:r>
              <a:rPr lang="da-DK" dirty="0"/>
              <a:t>Den onde cirkel </a:t>
            </a:r>
          </a:p>
        </p:txBody>
      </p:sp>
      <p:sp>
        <p:nvSpPr>
          <p:cNvPr id="13" name="Freeform: Shape 12">
            <a:extLst>
              <a:ext uri="{FF2B5EF4-FFF2-40B4-BE49-F238E27FC236}">
                <a16:creationId xmlns:a16="http://schemas.microsoft.com/office/drawing/2014/main" id="{E0D60ECE-8986-45DC-B7FE-EC7699B46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438829" cy="5840278"/>
          </a:xfrm>
          <a:custGeom>
            <a:avLst/>
            <a:gdLst>
              <a:gd name="connsiteX0" fmla="*/ 0 w 5438829"/>
              <a:gd name="connsiteY0" fmla="*/ 0 h 5840278"/>
              <a:gd name="connsiteX1" fmla="*/ 4466700 w 5438829"/>
              <a:gd name="connsiteY1" fmla="*/ 0 h 5840278"/>
              <a:gd name="connsiteX2" fmla="*/ 4652178 w 5438829"/>
              <a:gd name="connsiteY2" fmla="*/ 204077 h 5840278"/>
              <a:gd name="connsiteX3" fmla="*/ 5438829 w 5438829"/>
              <a:gd name="connsiteY3" fmla="*/ 2395363 h 5840278"/>
              <a:gd name="connsiteX4" fmla="*/ 1993914 w 5438829"/>
              <a:gd name="connsiteY4" fmla="*/ 5840278 h 5840278"/>
              <a:gd name="connsiteX5" fmla="*/ 67829 w 5438829"/>
              <a:gd name="connsiteY5" fmla="*/ 5251941 h 5840278"/>
              <a:gd name="connsiteX6" fmla="*/ 0 w 5438829"/>
              <a:gd name="connsiteY6" fmla="*/ 5201220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829" h="5840278">
                <a:moveTo>
                  <a:pt x="0" y="0"/>
                </a:moveTo>
                <a:lnTo>
                  <a:pt x="4466700" y="0"/>
                </a:lnTo>
                <a:lnTo>
                  <a:pt x="4652178" y="204077"/>
                </a:lnTo>
                <a:cubicBezTo>
                  <a:pt x="5143616" y="799562"/>
                  <a:pt x="5438829" y="1562987"/>
                  <a:pt x="5438829" y="2395363"/>
                </a:cubicBezTo>
                <a:cubicBezTo>
                  <a:pt x="5438829" y="4297937"/>
                  <a:pt x="3896488" y="5840278"/>
                  <a:pt x="1993914" y="5840278"/>
                </a:cubicBezTo>
                <a:cubicBezTo>
                  <a:pt x="1280449" y="5840278"/>
                  <a:pt x="617641" y="5623387"/>
                  <a:pt x="67829" y="5251941"/>
                </a:cubicBezTo>
                <a:lnTo>
                  <a:pt x="0" y="520122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Freeform: Shape 14">
            <a:extLst>
              <a:ext uri="{FF2B5EF4-FFF2-40B4-BE49-F238E27FC236}">
                <a16:creationId xmlns:a16="http://schemas.microsoft.com/office/drawing/2014/main" id="{96964194-5878-40D2-8EC0-DDC58387F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269134" cy="5654940"/>
          </a:xfrm>
          <a:custGeom>
            <a:avLst/>
            <a:gdLst>
              <a:gd name="connsiteX0" fmla="*/ 0 w 5269134"/>
              <a:gd name="connsiteY0" fmla="*/ 0 h 5654940"/>
              <a:gd name="connsiteX1" fmla="*/ 4227767 w 5269134"/>
              <a:gd name="connsiteY1" fmla="*/ 0 h 5654940"/>
              <a:gd name="connsiteX2" fmla="*/ 4312042 w 5269134"/>
              <a:gd name="connsiteY2" fmla="*/ 76595 h 5654940"/>
              <a:gd name="connsiteX3" fmla="*/ 5269134 w 5269134"/>
              <a:gd name="connsiteY3" fmla="*/ 2387221 h 5654940"/>
              <a:gd name="connsiteX4" fmla="*/ 2001415 w 5269134"/>
              <a:gd name="connsiteY4" fmla="*/ 5654940 h 5654940"/>
              <a:gd name="connsiteX5" fmla="*/ 198928 w 5269134"/>
              <a:gd name="connsiteY5" fmla="*/ 5113274 h 5654940"/>
              <a:gd name="connsiteX6" fmla="*/ 0 w 5269134"/>
              <a:gd name="connsiteY6" fmla="*/ 4969563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69134" h="5654940">
                <a:moveTo>
                  <a:pt x="0" y="0"/>
                </a:moveTo>
                <a:lnTo>
                  <a:pt x="4227767" y="0"/>
                </a:lnTo>
                <a:lnTo>
                  <a:pt x="4312042" y="76595"/>
                </a:lnTo>
                <a:cubicBezTo>
                  <a:pt x="4903383" y="667936"/>
                  <a:pt x="5269134" y="1484866"/>
                  <a:pt x="5269134" y="2387221"/>
                </a:cubicBezTo>
                <a:cubicBezTo>
                  <a:pt x="5269134" y="4191932"/>
                  <a:pt x="3806126" y="5654940"/>
                  <a:pt x="2001415" y="5654940"/>
                </a:cubicBezTo>
                <a:cubicBezTo>
                  <a:pt x="1335223" y="5654940"/>
                  <a:pt x="715593" y="5455584"/>
                  <a:pt x="198928" y="5113274"/>
                </a:cubicBezTo>
                <a:lnTo>
                  <a:pt x="0" y="496956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fik 7" descr="Cirkelpil med massiv udfyldning">
            <a:extLst>
              <a:ext uri="{FF2B5EF4-FFF2-40B4-BE49-F238E27FC236}">
                <a16:creationId xmlns:a16="http://schemas.microsoft.com/office/drawing/2014/main" id="{1999A8DF-352D-4569-86A5-14F385ADCB4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1733" y="543135"/>
            <a:ext cx="3835488" cy="3835488"/>
          </a:xfrm>
          <a:prstGeom prst="rect">
            <a:avLst/>
          </a:prstGeom>
        </p:spPr>
      </p:pic>
      <p:sp>
        <p:nvSpPr>
          <p:cNvPr id="5" name="Pladsholder til indhold 4">
            <a:extLst>
              <a:ext uri="{FF2B5EF4-FFF2-40B4-BE49-F238E27FC236}">
                <a16:creationId xmlns:a16="http://schemas.microsoft.com/office/drawing/2014/main" id="{C1209E4F-454D-443C-B5F9-D2FE40548E04}"/>
              </a:ext>
            </a:extLst>
          </p:cNvPr>
          <p:cNvSpPr>
            <a:spLocks noGrp="1"/>
          </p:cNvSpPr>
          <p:nvPr>
            <p:ph idx="1"/>
          </p:nvPr>
        </p:nvSpPr>
        <p:spPr>
          <a:xfrm>
            <a:off x="5188945" y="1410159"/>
            <a:ext cx="6681322" cy="5023692"/>
          </a:xfrm>
        </p:spPr>
        <p:txBody>
          <a:bodyPr anchor="t">
            <a:noAutofit/>
          </a:bodyPr>
          <a:lstStyle/>
          <a:p>
            <a:pPr marL="228600" marR="0" lvl="0" indent="-228600" defTabSz="914400" rtl="0" eaLnBrk="1" fontAlgn="auto" latinLnBrk="0" hangingPunct="1">
              <a:spcBef>
                <a:spcPts val="1000"/>
              </a:spcBef>
              <a:spcAft>
                <a:spcPts val="0"/>
              </a:spcAft>
              <a:buClrTx/>
              <a:buSzTx/>
              <a:buFont typeface="Arial" panose="020B0604020202020204" pitchFamily="34" charset="0"/>
              <a:buChar char="•"/>
              <a:tabLst/>
              <a:defRPr/>
            </a:pPr>
            <a:r>
              <a:rPr kumimoji="0" lang="da-DK" sz="2400" b="0" i="0" u="none" strike="noStrike" kern="1200" cap="none" spc="0" normalizeH="0" baseline="0" noProof="0" dirty="0">
                <a:ln>
                  <a:noFill/>
                </a:ln>
                <a:effectLst/>
                <a:uLnTx/>
                <a:uFillTx/>
                <a:latin typeface="Calibri" panose="020F0502020204030204"/>
                <a:ea typeface="+mn-ea"/>
                <a:cs typeface="+mn-cs"/>
              </a:rPr>
              <a:t>Barnet gør det med  vilje</a:t>
            </a:r>
          </a:p>
          <a:p>
            <a:pPr lvl="0"/>
            <a:r>
              <a:rPr lang="da-DK" sz="2400" dirty="0"/>
              <a:t>Barnets evne til kontrol af adfærd er høj</a:t>
            </a:r>
          </a:p>
          <a:p>
            <a:pPr lvl="0"/>
            <a:r>
              <a:rPr lang="da-DK" sz="2400" dirty="0" err="1"/>
              <a:t>Pæd</a:t>
            </a:r>
            <a:r>
              <a:rPr lang="da-DK" sz="2400" dirty="0"/>
              <a:t> fralægger sig ansvar</a:t>
            </a:r>
          </a:p>
          <a:p>
            <a:pPr lvl="0"/>
            <a:r>
              <a:rPr lang="da-DK" sz="2400" dirty="0"/>
              <a:t>Ikke nysgerrig på hvorfor adfærden opstod</a:t>
            </a:r>
          </a:p>
          <a:p>
            <a:pPr lvl="0"/>
            <a:r>
              <a:rPr lang="da-DK" sz="2400" dirty="0" err="1"/>
              <a:t>Pæd</a:t>
            </a:r>
            <a:r>
              <a:rPr lang="da-DK" sz="2400" dirty="0"/>
              <a:t> føler ikke empati</a:t>
            </a:r>
          </a:p>
          <a:p>
            <a:pPr lvl="0"/>
            <a:r>
              <a:rPr lang="da-DK" sz="2400" dirty="0" err="1"/>
              <a:t>Pæd</a:t>
            </a:r>
            <a:r>
              <a:rPr lang="da-DK" sz="2400" dirty="0"/>
              <a:t> føler ikke sympati for barnet</a:t>
            </a:r>
          </a:p>
          <a:p>
            <a:pPr lvl="0"/>
            <a:r>
              <a:rPr lang="da-DK" sz="2400" dirty="0" err="1"/>
              <a:t>Pæd</a:t>
            </a:r>
            <a:r>
              <a:rPr lang="da-DK" sz="2400" dirty="0"/>
              <a:t> mere ufleksibel og accepterer ikke situationen</a:t>
            </a:r>
          </a:p>
          <a:p>
            <a:pPr lvl="0"/>
            <a:r>
              <a:rPr lang="da-DK" sz="2400" dirty="0" err="1"/>
              <a:t>Pæd</a:t>
            </a:r>
            <a:r>
              <a:rPr lang="da-DK" sz="2400" dirty="0"/>
              <a:t> undlader at tilpasse egen adfærd</a:t>
            </a:r>
          </a:p>
          <a:p>
            <a:pPr lvl="0"/>
            <a:r>
              <a:rPr lang="da-DK" sz="2400" dirty="0"/>
              <a:t>Adfærdsproblemer forstærkes</a:t>
            </a:r>
          </a:p>
          <a:p>
            <a:pPr lvl="0"/>
            <a:r>
              <a:rPr lang="da-DK" sz="2400" dirty="0"/>
              <a:t>Forstærker opfattelsen af at barnet gør det med vilje</a:t>
            </a:r>
          </a:p>
        </p:txBody>
      </p:sp>
    </p:spTree>
    <p:extLst>
      <p:ext uri="{BB962C8B-B14F-4D97-AF65-F5344CB8AC3E}">
        <p14:creationId xmlns:p14="http://schemas.microsoft.com/office/powerpoint/2010/main" val="521032606"/>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53FA5C2-65D7-4749-9206-48EE43160136}"/>
              </a:ext>
            </a:extLst>
          </p:cNvPr>
          <p:cNvSpPr>
            <a:spLocks noGrp="1"/>
          </p:cNvSpPr>
          <p:nvPr>
            <p:ph type="title"/>
          </p:nvPr>
        </p:nvSpPr>
        <p:spPr>
          <a:xfrm>
            <a:off x="6053668" y="803325"/>
            <a:ext cx="5314536" cy="1325563"/>
          </a:xfrm>
        </p:spPr>
        <p:txBody>
          <a:bodyPr>
            <a:normAutofit/>
          </a:bodyPr>
          <a:lstStyle/>
          <a:p>
            <a:r>
              <a:rPr lang="da-DK" dirty="0"/>
              <a:t>Hvad skal vi kunne</a:t>
            </a:r>
          </a:p>
        </p:txBody>
      </p:sp>
      <p:sp>
        <p:nvSpPr>
          <p:cNvPr id="12" name="Freeform: Shape 11">
            <a:extLst>
              <a:ext uri="{FF2B5EF4-FFF2-40B4-BE49-F238E27FC236}">
                <a16:creationId xmlns:a16="http://schemas.microsoft.com/office/drawing/2014/main" id="{E0D60ECE-8986-45DC-B7FE-EC7699B46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438829" cy="5840278"/>
          </a:xfrm>
          <a:custGeom>
            <a:avLst/>
            <a:gdLst>
              <a:gd name="connsiteX0" fmla="*/ 0 w 5438829"/>
              <a:gd name="connsiteY0" fmla="*/ 0 h 5840278"/>
              <a:gd name="connsiteX1" fmla="*/ 4466700 w 5438829"/>
              <a:gd name="connsiteY1" fmla="*/ 0 h 5840278"/>
              <a:gd name="connsiteX2" fmla="*/ 4652178 w 5438829"/>
              <a:gd name="connsiteY2" fmla="*/ 204077 h 5840278"/>
              <a:gd name="connsiteX3" fmla="*/ 5438829 w 5438829"/>
              <a:gd name="connsiteY3" fmla="*/ 2395363 h 5840278"/>
              <a:gd name="connsiteX4" fmla="*/ 1993914 w 5438829"/>
              <a:gd name="connsiteY4" fmla="*/ 5840278 h 5840278"/>
              <a:gd name="connsiteX5" fmla="*/ 67829 w 5438829"/>
              <a:gd name="connsiteY5" fmla="*/ 5251941 h 5840278"/>
              <a:gd name="connsiteX6" fmla="*/ 0 w 5438829"/>
              <a:gd name="connsiteY6" fmla="*/ 5201220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829" h="5840278">
                <a:moveTo>
                  <a:pt x="0" y="0"/>
                </a:moveTo>
                <a:lnTo>
                  <a:pt x="4466700" y="0"/>
                </a:lnTo>
                <a:lnTo>
                  <a:pt x="4652178" y="204077"/>
                </a:lnTo>
                <a:cubicBezTo>
                  <a:pt x="5143616" y="799562"/>
                  <a:pt x="5438829" y="1562987"/>
                  <a:pt x="5438829" y="2395363"/>
                </a:cubicBezTo>
                <a:cubicBezTo>
                  <a:pt x="5438829" y="4297937"/>
                  <a:pt x="3896488" y="5840278"/>
                  <a:pt x="1993914" y="5840278"/>
                </a:cubicBezTo>
                <a:cubicBezTo>
                  <a:pt x="1280449" y="5840278"/>
                  <a:pt x="617641" y="5623387"/>
                  <a:pt x="67829" y="5251941"/>
                </a:cubicBezTo>
                <a:lnTo>
                  <a:pt x="0" y="520122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Freeform: Shape 13">
            <a:extLst>
              <a:ext uri="{FF2B5EF4-FFF2-40B4-BE49-F238E27FC236}">
                <a16:creationId xmlns:a16="http://schemas.microsoft.com/office/drawing/2014/main" id="{96964194-5878-40D2-8EC0-DDC58387F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269134" cy="5654940"/>
          </a:xfrm>
          <a:custGeom>
            <a:avLst/>
            <a:gdLst>
              <a:gd name="connsiteX0" fmla="*/ 0 w 5269134"/>
              <a:gd name="connsiteY0" fmla="*/ 0 h 5654940"/>
              <a:gd name="connsiteX1" fmla="*/ 4227767 w 5269134"/>
              <a:gd name="connsiteY1" fmla="*/ 0 h 5654940"/>
              <a:gd name="connsiteX2" fmla="*/ 4312042 w 5269134"/>
              <a:gd name="connsiteY2" fmla="*/ 76595 h 5654940"/>
              <a:gd name="connsiteX3" fmla="*/ 5269134 w 5269134"/>
              <a:gd name="connsiteY3" fmla="*/ 2387221 h 5654940"/>
              <a:gd name="connsiteX4" fmla="*/ 2001415 w 5269134"/>
              <a:gd name="connsiteY4" fmla="*/ 5654940 h 5654940"/>
              <a:gd name="connsiteX5" fmla="*/ 198928 w 5269134"/>
              <a:gd name="connsiteY5" fmla="*/ 5113274 h 5654940"/>
              <a:gd name="connsiteX6" fmla="*/ 0 w 5269134"/>
              <a:gd name="connsiteY6" fmla="*/ 4969563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69134" h="5654940">
                <a:moveTo>
                  <a:pt x="0" y="0"/>
                </a:moveTo>
                <a:lnTo>
                  <a:pt x="4227767" y="0"/>
                </a:lnTo>
                <a:lnTo>
                  <a:pt x="4312042" y="76595"/>
                </a:lnTo>
                <a:cubicBezTo>
                  <a:pt x="4903383" y="667936"/>
                  <a:pt x="5269134" y="1484866"/>
                  <a:pt x="5269134" y="2387221"/>
                </a:cubicBezTo>
                <a:cubicBezTo>
                  <a:pt x="5269134" y="4191932"/>
                  <a:pt x="3806126" y="5654940"/>
                  <a:pt x="2001415" y="5654940"/>
                </a:cubicBezTo>
                <a:cubicBezTo>
                  <a:pt x="1335223" y="5654940"/>
                  <a:pt x="715593" y="5455584"/>
                  <a:pt x="198928" y="5113274"/>
                </a:cubicBezTo>
                <a:lnTo>
                  <a:pt x="0" y="496956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fik 6" descr="Kasse åben kontur">
            <a:extLst>
              <a:ext uri="{FF2B5EF4-FFF2-40B4-BE49-F238E27FC236}">
                <a16:creationId xmlns:a16="http://schemas.microsoft.com/office/drawing/2014/main" id="{8D2A3C7D-7E66-4488-B653-508977262BA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21733" y="543135"/>
            <a:ext cx="3835488" cy="3835488"/>
          </a:xfrm>
          <a:prstGeom prst="rect">
            <a:avLst/>
          </a:prstGeom>
        </p:spPr>
      </p:pic>
      <p:sp>
        <p:nvSpPr>
          <p:cNvPr id="3" name="Pladsholder til indhold 2">
            <a:extLst>
              <a:ext uri="{FF2B5EF4-FFF2-40B4-BE49-F238E27FC236}">
                <a16:creationId xmlns:a16="http://schemas.microsoft.com/office/drawing/2014/main" id="{D9928CA6-730F-4A22-9F89-6A23F1262C96}"/>
              </a:ext>
            </a:extLst>
          </p:cNvPr>
          <p:cNvSpPr>
            <a:spLocks noGrp="1"/>
          </p:cNvSpPr>
          <p:nvPr>
            <p:ph idx="1"/>
          </p:nvPr>
        </p:nvSpPr>
        <p:spPr>
          <a:xfrm>
            <a:off x="5760563" y="1762699"/>
            <a:ext cx="5607648" cy="4627084"/>
          </a:xfrm>
        </p:spPr>
        <p:txBody>
          <a:bodyPr anchor="t">
            <a:noAutofit/>
          </a:bodyPr>
          <a:lstStyle/>
          <a:p>
            <a:pPr marL="0" indent="0">
              <a:buNone/>
            </a:pPr>
            <a:r>
              <a:rPr lang="da-DK" dirty="0"/>
              <a:t>Elvén: Alle pædagogiske værktøjer og metoder skal sorteres i tre kasser:</a:t>
            </a:r>
          </a:p>
          <a:p>
            <a:pPr marL="342900" indent="-342900">
              <a:buAutoNum type="arabicPeriod"/>
            </a:pPr>
            <a:r>
              <a:rPr lang="da-DK" dirty="0"/>
              <a:t>Håndtere vanskelige situationer uden at optrappe dem</a:t>
            </a:r>
          </a:p>
          <a:p>
            <a:pPr marL="342900" indent="-342900">
              <a:buAutoNum type="arabicPeriod"/>
            </a:pPr>
            <a:r>
              <a:rPr lang="da-DK" dirty="0"/>
              <a:t>Evaluere, hvad der gik galt</a:t>
            </a:r>
          </a:p>
          <a:p>
            <a:pPr marL="342900" indent="-342900">
              <a:buAutoNum type="arabicPeriod"/>
            </a:pPr>
            <a:r>
              <a:rPr lang="da-DK" dirty="0"/>
              <a:t>Forandre situationen omkring barnet</a:t>
            </a:r>
          </a:p>
          <a:p>
            <a:pPr marL="342900" indent="-342900">
              <a:buAutoNum type="arabicPeriod"/>
            </a:pPr>
            <a:endParaRPr lang="da-DK" dirty="0"/>
          </a:p>
          <a:p>
            <a:pPr marL="0" indent="0">
              <a:buNone/>
            </a:pPr>
            <a:r>
              <a:rPr lang="da-DK" dirty="0"/>
              <a:t>Pædagoger og ledelse skal kunne mærke, hvornår metodeloftet rammes og handle på det</a:t>
            </a:r>
          </a:p>
        </p:txBody>
      </p:sp>
    </p:spTree>
    <p:extLst>
      <p:ext uri="{BB962C8B-B14F-4D97-AF65-F5344CB8AC3E}">
        <p14:creationId xmlns:p14="http://schemas.microsoft.com/office/powerpoint/2010/main" val="3613026629"/>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4F1194BC-E1A6-4EAA-98D4-0A98AEA61B90}"/>
              </a:ext>
            </a:extLst>
          </p:cNvPr>
          <p:cNvSpPr>
            <a:spLocks noGrp="1"/>
          </p:cNvSpPr>
          <p:nvPr>
            <p:ph type="title"/>
          </p:nvPr>
        </p:nvSpPr>
        <p:spPr>
          <a:xfrm>
            <a:off x="2311147" y="365760"/>
            <a:ext cx="7569706" cy="1288238"/>
          </a:xfrm>
        </p:spPr>
        <p:txBody>
          <a:bodyPr anchor="ctr">
            <a:normAutofit/>
          </a:bodyPr>
          <a:lstStyle/>
          <a:p>
            <a:pPr algn="ctr"/>
            <a:r>
              <a:rPr lang="da-DK" sz="4100"/>
              <a:t>Magt og pædagogik hænger sammen</a:t>
            </a:r>
          </a:p>
        </p:txBody>
      </p:sp>
      <p:sp>
        <p:nvSpPr>
          <p:cNvPr id="3" name="Pladsholder til indhold 2">
            <a:extLst>
              <a:ext uri="{FF2B5EF4-FFF2-40B4-BE49-F238E27FC236}">
                <a16:creationId xmlns:a16="http://schemas.microsoft.com/office/drawing/2014/main" id="{B8053C20-A8A4-480D-B9C9-4B6B5D0BF25B}"/>
              </a:ext>
            </a:extLst>
          </p:cNvPr>
          <p:cNvSpPr>
            <a:spLocks noGrp="1"/>
          </p:cNvSpPr>
          <p:nvPr>
            <p:ph idx="1"/>
          </p:nvPr>
        </p:nvSpPr>
        <p:spPr>
          <a:xfrm>
            <a:off x="2165569" y="1956816"/>
            <a:ext cx="7860863" cy="4024884"/>
          </a:xfrm>
        </p:spPr>
        <p:txBody>
          <a:bodyPr anchor="t">
            <a:normAutofit lnSpcReduction="10000"/>
          </a:bodyPr>
          <a:lstStyle/>
          <a:p>
            <a:pPr marL="0" indent="0">
              <a:buNone/>
            </a:pPr>
            <a:r>
              <a:rPr lang="da-DK" sz="2400" dirty="0"/>
              <a:t>En pædagog har magten over den, som man har med at gøre, da pædagogik handler om at gøre noget med nogen og at ville noget med det man gør.</a:t>
            </a:r>
          </a:p>
          <a:p>
            <a:pPr marL="0" indent="0">
              <a:buNone/>
            </a:pPr>
            <a:endParaRPr lang="da-DK" sz="2400" dirty="0"/>
          </a:p>
          <a:p>
            <a:pPr marL="0" indent="0">
              <a:buNone/>
            </a:pPr>
            <a:r>
              <a:rPr lang="da-DK" sz="2400" dirty="0"/>
              <a:t>Voksenansvarsloven er udarbejdet for at regulere magten i pædagogernes arbejde.</a:t>
            </a:r>
          </a:p>
          <a:p>
            <a:pPr marL="0" indent="0">
              <a:buNone/>
            </a:pPr>
            <a:endParaRPr lang="da-DK" sz="2400" dirty="0"/>
          </a:p>
          <a:p>
            <a:pPr marL="0" indent="0">
              <a:buNone/>
            </a:pPr>
            <a:r>
              <a:rPr lang="da-DK" sz="2400" dirty="0"/>
              <a:t>De handlinger man gør i pædagogisk arbejde, må være ud fra en faglig viden inden for området, men den pædagogiske faglighed er ikke en man udelukkende kan læse sig til (Bourdieu)</a:t>
            </a:r>
          </a:p>
        </p:txBody>
      </p:sp>
    </p:spTree>
    <p:extLst>
      <p:ext uri="{BB962C8B-B14F-4D97-AF65-F5344CB8AC3E}">
        <p14:creationId xmlns:p14="http://schemas.microsoft.com/office/powerpoint/2010/main" val="3550052206"/>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0C3D6652-5E7C-4D8D-82A0-D63D613FAC4B}"/>
              </a:ext>
            </a:extLst>
          </p:cNvPr>
          <p:cNvSpPr>
            <a:spLocks noGrp="1"/>
          </p:cNvSpPr>
          <p:nvPr>
            <p:ph type="title"/>
          </p:nvPr>
        </p:nvSpPr>
        <p:spPr>
          <a:xfrm>
            <a:off x="2311147" y="365760"/>
            <a:ext cx="7569706" cy="1288238"/>
          </a:xfrm>
        </p:spPr>
        <p:txBody>
          <a:bodyPr anchor="ctr">
            <a:normAutofit/>
          </a:bodyPr>
          <a:lstStyle/>
          <a:p>
            <a:pPr algn="ctr"/>
            <a:r>
              <a:rPr lang="da-DK" dirty="0"/>
              <a:t>Samarbejde, roller og kultur</a:t>
            </a:r>
            <a:endParaRPr lang="da-DK"/>
          </a:p>
        </p:txBody>
      </p:sp>
      <p:sp>
        <p:nvSpPr>
          <p:cNvPr id="3" name="Pladsholder til indhold 2">
            <a:extLst>
              <a:ext uri="{FF2B5EF4-FFF2-40B4-BE49-F238E27FC236}">
                <a16:creationId xmlns:a16="http://schemas.microsoft.com/office/drawing/2014/main" id="{79448306-1A32-41DB-AB3E-EA8CBA7EFD34}"/>
              </a:ext>
            </a:extLst>
          </p:cNvPr>
          <p:cNvSpPr>
            <a:spLocks noGrp="1"/>
          </p:cNvSpPr>
          <p:nvPr>
            <p:ph idx="1"/>
          </p:nvPr>
        </p:nvSpPr>
        <p:spPr>
          <a:xfrm>
            <a:off x="2165569" y="1956816"/>
            <a:ext cx="7860863" cy="4024884"/>
          </a:xfrm>
        </p:spPr>
        <p:txBody>
          <a:bodyPr anchor="t">
            <a:normAutofit fontScale="92500" lnSpcReduction="10000"/>
          </a:bodyPr>
          <a:lstStyle/>
          <a:p>
            <a:pPr marL="0" indent="0">
              <a:buNone/>
            </a:pPr>
            <a:r>
              <a:rPr lang="da-DK" sz="2400" dirty="0"/>
              <a:t>På </a:t>
            </a:r>
            <a:r>
              <a:rPr lang="da-DK" dirty="0"/>
              <a:t>døgn er man afhængig af hinanden og det kræver noget af samarbejdet og kulturen:</a:t>
            </a:r>
          </a:p>
          <a:p>
            <a:pPr marL="0" indent="0">
              <a:buNone/>
            </a:pPr>
            <a:r>
              <a:rPr lang="da-DK" dirty="0"/>
              <a:t>Det gode samarbejde i </a:t>
            </a:r>
            <a:r>
              <a:rPr lang="da-DK" dirty="0" err="1"/>
              <a:t>flg</a:t>
            </a:r>
            <a:r>
              <a:rPr lang="da-DK" dirty="0"/>
              <a:t> </a:t>
            </a:r>
            <a:r>
              <a:rPr lang="da-DK" dirty="0" err="1"/>
              <a:t>Leerbech</a:t>
            </a:r>
            <a:r>
              <a:rPr lang="da-DK" dirty="0"/>
              <a:t>: </a:t>
            </a:r>
          </a:p>
          <a:p>
            <a:pPr marL="0" indent="0">
              <a:buNone/>
            </a:pPr>
            <a:r>
              <a:rPr lang="da-DK" dirty="0"/>
              <a:t>Kendskab til hinanden, et fælles mål, accept af hinanden og hver enkelt i gruppen, åbenhed og tillid samt fælles sprog.</a:t>
            </a:r>
          </a:p>
          <a:p>
            <a:pPr marL="0" indent="0">
              <a:buNone/>
            </a:pPr>
            <a:r>
              <a:rPr lang="da-DK" dirty="0"/>
              <a:t>Forskellige roller i gruppen, som på hver sin måde spiller ind i gruppen. </a:t>
            </a:r>
          </a:p>
          <a:p>
            <a:pPr marL="0" indent="0">
              <a:buNone/>
            </a:pPr>
            <a:r>
              <a:rPr lang="da-DK" dirty="0"/>
              <a:t>Kulturen er meget gruppeorienteret på døgn og som gruppe skal man forholde sig til seks forhold ifølge Schein</a:t>
            </a:r>
          </a:p>
        </p:txBody>
      </p:sp>
    </p:spTree>
    <p:extLst>
      <p:ext uri="{BB962C8B-B14F-4D97-AF65-F5344CB8AC3E}">
        <p14:creationId xmlns:p14="http://schemas.microsoft.com/office/powerpoint/2010/main" val="3953230243"/>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A0CFB55C-E278-4CAE-8017-2A77FAFD4F7A}"/>
              </a:ext>
            </a:extLst>
          </p:cNvPr>
          <p:cNvSpPr>
            <a:spLocks noGrp="1"/>
          </p:cNvSpPr>
          <p:nvPr>
            <p:ph type="title"/>
          </p:nvPr>
        </p:nvSpPr>
        <p:spPr>
          <a:xfrm>
            <a:off x="2311147" y="365760"/>
            <a:ext cx="7569706" cy="1288238"/>
          </a:xfrm>
        </p:spPr>
        <p:txBody>
          <a:bodyPr anchor="ctr">
            <a:normAutofit/>
          </a:bodyPr>
          <a:lstStyle/>
          <a:p>
            <a:pPr algn="ctr"/>
            <a:r>
              <a:rPr lang="da-DK" sz="4100"/>
              <a:t>Dømmekraft og professionsforståelse</a:t>
            </a:r>
          </a:p>
        </p:txBody>
      </p:sp>
      <p:sp>
        <p:nvSpPr>
          <p:cNvPr id="3" name="Pladsholder til indhold 2">
            <a:extLst>
              <a:ext uri="{FF2B5EF4-FFF2-40B4-BE49-F238E27FC236}">
                <a16:creationId xmlns:a16="http://schemas.microsoft.com/office/drawing/2014/main" id="{E5610431-B02E-4B55-8577-411131107549}"/>
              </a:ext>
            </a:extLst>
          </p:cNvPr>
          <p:cNvSpPr>
            <a:spLocks noGrp="1"/>
          </p:cNvSpPr>
          <p:nvPr>
            <p:ph idx="1"/>
          </p:nvPr>
        </p:nvSpPr>
        <p:spPr>
          <a:xfrm>
            <a:off x="2165569" y="1956816"/>
            <a:ext cx="7860863" cy="4024884"/>
          </a:xfrm>
        </p:spPr>
        <p:txBody>
          <a:bodyPr anchor="t">
            <a:normAutofit/>
          </a:bodyPr>
          <a:lstStyle/>
          <a:p>
            <a:pPr marL="0" indent="0">
              <a:buNone/>
            </a:pPr>
            <a:r>
              <a:rPr lang="da-DK" sz="2400" dirty="0"/>
              <a:t>Gentagne drøftelser af hvorvidt det er nødvendigt at have en uddannelse for at kunne arbejde med anbragte børn.</a:t>
            </a:r>
          </a:p>
          <a:p>
            <a:pPr marL="514350" indent="-514350">
              <a:buAutoNum type="arabicPeriod"/>
            </a:pPr>
            <a:r>
              <a:rPr lang="da-DK" sz="2400" dirty="0"/>
              <a:t>Dømmekraft indebærer evnen til at forstå, tolke og anvende sin viden i forhold til en konkret situation. Pædagogen forventes at bruge sin teoretiske viden, erfaring med målgruppen og pædagogiske metoder samt viden om, hvad der kræves i den konkrete situation</a:t>
            </a:r>
          </a:p>
          <a:p>
            <a:pPr marL="514350" indent="-514350">
              <a:buAutoNum type="arabicPeriod"/>
            </a:pPr>
            <a:r>
              <a:rPr lang="da-DK" sz="2400" dirty="0"/>
              <a:t>Pædagogprofessionen har ikke høj status, men er forbundet med stort ansvar for børn og unges livskvalitet, hverdag og trivsel.</a:t>
            </a:r>
          </a:p>
          <a:p>
            <a:pPr marL="0" indent="0">
              <a:buNone/>
            </a:pPr>
            <a:endParaRPr lang="da-DK" sz="2400" dirty="0"/>
          </a:p>
        </p:txBody>
      </p:sp>
    </p:spTree>
    <p:extLst>
      <p:ext uri="{BB962C8B-B14F-4D97-AF65-F5344CB8AC3E}">
        <p14:creationId xmlns:p14="http://schemas.microsoft.com/office/powerpoint/2010/main" val="1382710333"/>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E143AB68-1009-44C7-A5B5-32C56C73B7E0}"/>
              </a:ext>
            </a:extLst>
          </p:cNvPr>
          <p:cNvSpPr>
            <a:spLocks noGrp="1"/>
          </p:cNvSpPr>
          <p:nvPr>
            <p:ph type="title"/>
          </p:nvPr>
        </p:nvSpPr>
        <p:spPr>
          <a:xfrm>
            <a:off x="838200" y="374573"/>
            <a:ext cx="10515600" cy="517793"/>
          </a:xfrm>
          <a:prstGeom prst="ellipse">
            <a:avLst/>
          </a:prstGeom>
        </p:spPr>
        <p:txBody>
          <a:bodyPr vert="horz" lIns="91440" tIns="45720" rIns="91440" bIns="45720" rtlCol="0">
            <a:normAutofit fontScale="90000"/>
          </a:bodyPr>
          <a:lstStyle/>
          <a:p>
            <a:r>
              <a:rPr lang="en-US" sz="3300" kern="1200" dirty="0" err="1">
                <a:latin typeface="+mj-lt"/>
                <a:ea typeface="+mj-ea"/>
                <a:cs typeface="+mj-cs"/>
              </a:rPr>
              <a:t>Ledelsens</a:t>
            </a:r>
            <a:r>
              <a:rPr lang="en-US" sz="3300" kern="1200" dirty="0">
                <a:latin typeface="+mj-lt"/>
                <a:ea typeface="+mj-ea"/>
                <a:cs typeface="+mj-cs"/>
              </a:rPr>
              <a:t> </a:t>
            </a:r>
            <a:r>
              <a:rPr lang="en-US" sz="3300" kern="1200" dirty="0" err="1">
                <a:latin typeface="+mj-lt"/>
                <a:ea typeface="+mj-ea"/>
                <a:cs typeface="+mj-cs"/>
              </a:rPr>
              <a:t>betydning</a:t>
            </a:r>
            <a:r>
              <a:rPr lang="en-US" sz="3300" kern="1200" dirty="0">
                <a:latin typeface="+mj-lt"/>
                <a:ea typeface="+mj-ea"/>
                <a:cs typeface="+mj-cs"/>
              </a:rPr>
              <a:t> – </a:t>
            </a:r>
            <a:r>
              <a:rPr lang="en-US" sz="3300" kern="1200" dirty="0" err="1">
                <a:latin typeface="+mj-lt"/>
                <a:ea typeface="+mj-ea"/>
                <a:cs typeface="+mj-cs"/>
              </a:rPr>
              <a:t>psykologisk</a:t>
            </a:r>
            <a:r>
              <a:rPr lang="en-US" sz="3300" kern="1200" dirty="0">
                <a:latin typeface="+mj-lt"/>
                <a:ea typeface="+mj-ea"/>
                <a:cs typeface="+mj-cs"/>
              </a:rPr>
              <a:t> </a:t>
            </a:r>
            <a:r>
              <a:rPr lang="en-US" sz="3300" kern="1200" dirty="0" err="1">
                <a:latin typeface="+mj-lt"/>
                <a:ea typeface="+mj-ea"/>
                <a:cs typeface="+mj-cs"/>
              </a:rPr>
              <a:t>tryghed</a:t>
            </a:r>
            <a:endParaRPr lang="en-US" sz="3300" kern="1200" dirty="0">
              <a:latin typeface="+mj-lt"/>
              <a:ea typeface="+mj-ea"/>
              <a:cs typeface="+mj-cs"/>
            </a:endParaRPr>
          </a:p>
        </p:txBody>
      </p:sp>
      <p:graphicFrame>
        <p:nvGraphicFramePr>
          <p:cNvPr id="4" name="Pladsholder til indhold 3">
            <a:extLst>
              <a:ext uri="{FF2B5EF4-FFF2-40B4-BE49-F238E27FC236}">
                <a16:creationId xmlns:a16="http://schemas.microsoft.com/office/drawing/2014/main" id="{ED83DA46-6D38-4A2C-A4F9-04BF0A7BAB7A}"/>
              </a:ext>
            </a:extLst>
          </p:cNvPr>
          <p:cNvGraphicFramePr>
            <a:graphicFrameLocks noGrp="1"/>
          </p:cNvGraphicFramePr>
          <p:nvPr>
            <p:ph idx="1"/>
            <p:extLst>
              <p:ext uri="{D42A27DB-BD31-4B8C-83A1-F6EECF244321}">
                <p14:modId xmlns:p14="http://schemas.microsoft.com/office/powerpoint/2010/main" val="2003053429"/>
              </p:ext>
            </p:extLst>
          </p:nvPr>
        </p:nvGraphicFramePr>
        <p:xfrm>
          <a:off x="266217" y="804232"/>
          <a:ext cx="11702005" cy="6137781"/>
        </p:xfrm>
        <a:graphic>
          <a:graphicData uri="http://schemas.openxmlformats.org/drawingml/2006/table">
            <a:tbl>
              <a:tblPr firstRow="1" firstCol="1" bandRow="1">
                <a:solidFill>
                  <a:schemeClr val="tx1">
                    <a:lumMod val="75000"/>
                    <a:lumOff val="25000"/>
                  </a:schemeClr>
                </a:solidFill>
                <a:tableStyleId>{5C22544A-7EE6-4342-B048-85BDC9FD1C3A}</a:tableStyleId>
              </a:tblPr>
              <a:tblGrid>
                <a:gridCol w="2163348">
                  <a:extLst>
                    <a:ext uri="{9D8B030D-6E8A-4147-A177-3AD203B41FA5}">
                      <a16:colId xmlns:a16="http://schemas.microsoft.com/office/drawing/2014/main" val="4174032594"/>
                    </a:ext>
                  </a:extLst>
                </a:gridCol>
                <a:gridCol w="3908039">
                  <a:extLst>
                    <a:ext uri="{9D8B030D-6E8A-4147-A177-3AD203B41FA5}">
                      <a16:colId xmlns:a16="http://schemas.microsoft.com/office/drawing/2014/main" val="775404909"/>
                    </a:ext>
                  </a:extLst>
                </a:gridCol>
                <a:gridCol w="2447258">
                  <a:extLst>
                    <a:ext uri="{9D8B030D-6E8A-4147-A177-3AD203B41FA5}">
                      <a16:colId xmlns:a16="http://schemas.microsoft.com/office/drawing/2014/main" val="3532178668"/>
                    </a:ext>
                  </a:extLst>
                </a:gridCol>
                <a:gridCol w="3183360">
                  <a:extLst>
                    <a:ext uri="{9D8B030D-6E8A-4147-A177-3AD203B41FA5}">
                      <a16:colId xmlns:a16="http://schemas.microsoft.com/office/drawing/2014/main" val="145887370"/>
                    </a:ext>
                  </a:extLst>
                </a:gridCol>
              </a:tblGrid>
              <a:tr h="422500">
                <a:tc>
                  <a:txBody>
                    <a:bodyPr/>
                    <a:lstStyle/>
                    <a:p>
                      <a:pPr>
                        <a:lnSpc>
                          <a:spcPct val="107000"/>
                        </a:lnSpc>
                        <a:spcAft>
                          <a:spcPts val="800"/>
                        </a:spcAft>
                      </a:pPr>
                      <a:r>
                        <a:rPr lang="da-DK" sz="1800" b="0" cap="none" spc="0" dirty="0">
                          <a:solidFill>
                            <a:schemeClr val="bg1"/>
                          </a:solidFill>
                          <a:effectLst/>
                        </a:rPr>
                        <a:t>Kategori</a:t>
                      </a:r>
                      <a:endParaRPr lang="da-DK" sz="1800" b="0" cap="none" spc="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00724" marR="31834" marT="77480" marB="77480" anchor="ctr">
                    <a:lnL w="38100" cap="flat" cmpd="sng" algn="ctr">
                      <a:noFill/>
                      <a:prstDash val="solid"/>
                    </a:lnL>
                    <a:lnR w="6350" cap="flat" cmpd="sng" algn="ctr">
                      <a:solidFill>
                        <a:schemeClr val="tx1">
                          <a:lumMod val="50000"/>
                          <a:lumOff val="50000"/>
                        </a:schemeClr>
                      </a:solidFill>
                      <a:prstDash val="solid"/>
                    </a:lnR>
                    <a:lnT w="38100" cap="flat" cmpd="sng" algn="ctr">
                      <a:noFill/>
                      <a:prstDash val="solid"/>
                    </a:lnT>
                    <a:lnB w="6350" cap="flat" cmpd="sng" algn="ctr">
                      <a:solidFill>
                        <a:schemeClr val="tx1">
                          <a:lumMod val="50000"/>
                          <a:lumOff val="50000"/>
                        </a:schemeClr>
                      </a:solidFill>
                      <a:prstDash val="solid"/>
                    </a:lnB>
                    <a:solidFill>
                      <a:schemeClr val="tx1"/>
                    </a:solidFill>
                  </a:tcPr>
                </a:tc>
                <a:tc>
                  <a:txBody>
                    <a:bodyPr/>
                    <a:lstStyle/>
                    <a:p>
                      <a:pPr>
                        <a:lnSpc>
                          <a:spcPct val="107000"/>
                        </a:lnSpc>
                        <a:spcAft>
                          <a:spcPts val="800"/>
                        </a:spcAft>
                      </a:pPr>
                      <a:r>
                        <a:rPr lang="da-DK" sz="1800" b="0" cap="none" spc="0" dirty="0">
                          <a:solidFill>
                            <a:schemeClr val="bg1"/>
                          </a:solidFill>
                          <a:effectLst/>
                        </a:rPr>
                        <a:t>Sæt de rigtige rammer</a:t>
                      </a:r>
                      <a:endParaRPr lang="da-DK" sz="1800" b="0" cap="none" spc="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00724" marR="31834" marT="77480" marB="77480"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38100" cap="flat" cmpd="sng" algn="ctr">
                      <a:noFill/>
                      <a:prstDash val="solid"/>
                    </a:lnT>
                    <a:lnB w="6350" cap="flat" cmpd="sng" algn="ctr">
                      <a:solidFill>
                        <a:schemeClr val="tx1">
                          <a:lumMod val="50000"/>
                          <a:lumOff val="50000"/>
                        </a:schemeClr>
                      </a:solidFill>
                      <a:prstDash val="solid"/>
                    </a:lnB>
                    <a:solidFill>
                      <a:schemeClr val="tx1"/>
                    </a:solidFill>
                  </a:tcPr>
                </a:tc>
                <a:tc>
                  <a:txBody>
                    <a:bodyPr/>
                    <a:lstStyle/>
                    <a:p>
                      <a:pPr>
                        <a:lnSpc>
                          <a:spcPct val="107000"/>
                        </a:lnSpc>
                        <a:spcAft>
                          <a:spcPts val="800"/>
                        </a:spcAft>
                      </a:pPr>
                      <a:r>
                        <a:rPr lang="da-DK" sz="1800" b="0" cap="none" spc="0" dirty="0">
                          <a:solidFill>
                            <a:schemeClr val="bg1"/>
                          </a:solidFill>
                          <a:effectLst/>
                        </a:rPr>
                        <a:t>Inviter til deltagelse</a:t>
                      </a:r>
                      <a:endParaRPr lang="da-DK" sz="1800" b="0" cap="none" spc="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00724" marR="31834" marT="77480" marB="77480" anchor="ctr">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38100" cap="flat" cmpd="sng" algn="ctr">
                      <a:noFill/>
                      <a:prstDash val="solid"/>
                    </a:lnT>
                    <a:lnB w="6350" cap="flat" cmpd="sng" algn="ctr">
                      <a:solidFill>
                        <a:schemeClr val="tx1">
                          <a:lumMod val="50000"/>
                          <a:lumOff val="50000"/>
                        </a:schemeClr>
                      </a:solidFill>
                      <a:prstDash val="solid"/>
                    </a:lnB>
                    <a:solidFill>
                      <a:schemeClr val="tx1"/>
                    </a:solidFill>
                  </a:tcPr>
                </a:tc>
                <a:tc>
                  <a:txBody>
                    <a:bodyPr/>
                    <a:lstStyle/>
                    <a:p>
                      <a:pPr>
                        <a:lnSpc>
                          <a:spcPct val="107000"/>
                        </a:lnSpc>
                        <a:spcAft>
                          <a:spcPts val="800"/>
                        </a:spcAft>
                      </a:pPr>
                      <a:r>
                        <a:rPr lang="da-DK" sz="1800" b="0" cap="none" spc="0" dirty="0">
                          <a:solidFill>
                            <a:schemeClr val="bg1"/>
                          </a:solidFill>
                          <a:effectLst/>
                        </a:rPr>
                        <a:t>Reager konstruktivt</a:t>
                      </a:r>
                      <a:endParaRPr lang="da-DK" sz="1800" b="0" cap="none" spc="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00724" marR="31834" marT="77480" marB="77480" anchor="ctr">
                    <a:lnL w="6350" cap="flat" cmpd="sng" algn="ctr">
                      <a:solidFill>
                        <a:schemeClr val="tx1">
                          <a:lumMod val="50000"/>
                          <a:lumOff val="50000"/>
                        </a:schemeClr>
                      </a:solidFill>
                      <a:prstDash val="solid"/>
                    </a:lnL>
                    <a:lnR w="38100" cap="flat" cmpd="sng" algn="ctr">
                      <a:noFill/>
                      <a:prstDash val="solid"/>
                    </a:lnR>
                    <a:lnT w="38100" cap="flat" cmpd="sng" algn="ctr">
                      <a:noFill/>
                      <a:prstDash val="solid"/>
                    </a:lnT>
                    <a:lnB w="6350" cap="flat" cmpd="sng" algn="ctr">
                      <a:solidFill>
                        <a:schemeClr val="tx1">
                          <a:lumMod val="50000"/>
                          <a:lumOff val="50000"/>
                        </a:schemeClr>
                      </a:solidFill>
                      <a:prstDash val="solid"/>
                    </a:lnB>
                    <a:solidFill>
                      <a:schemeClr val="tx1"/>
                    </a:solidFill>
                  </a:tcPr>
                </a:tc>
                <a:extLst>
                  <a:ext uri="{0D108BD9-81ED-4DB2-BD59-A6C34878D82A}">
                    <a16:rowId xmlns:a16="http://schemas.microsoft.com/office/drawing/2014/main" val="2157230260"/>
                  </a:ext>
                </a:extLst>
              </a:tr>
              <a:tr h="4825608">
                <a:tc>
                  <a:txBody>
                    <a:bodyPr/>
                    <a:lstStyle/>
                    <a:p>
                      <a:pPr>
                        <a:lnSpc>
                          <a:spcPct val="107000"/>
                        </a:lnSpc>
                        <a:spcAft>
                          <a:spcPts val="800"/>
                        </a:spcAft>
                      </a:pPr>
                      <a:r>
                        <a:rPr lang="da-DK" sz="1200" cap="none" spc="0" dirty="0">
                          <a:solidFill>
                            <a:schemeClr val="bg1"/>
                          </a:solidFill>
                          <a:effectLst/>
                        </a:rPr>
                        <a:t>Ledelsens opgaver</a:t>
                      </a:r>
                      <a:endParaRPr lang="da-DK" sz="1200" cap="none" spc="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00724" marR="31834" marT="77480" marB="77480">
                    <a:lnL w="38100" cap="flat" cmpd="sng" algn="ctr">
                      <a:no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nSpc>
                          <a:spcPct val="107000"/>
                        </a:lnSpc>
                        <a:spcAft>
                          <a:spcPts val="800"/>
                        </a:spcAft>
                      </a:pPr>
                      <a:r>
                        <a:rPr lang="da-DK" sz="2000" b="1" cap="none" spc="0" dirty="0">
                          <a:solidFill>
                            <a:schemeClr val="bg1"/>
                          </a:solidFill>
                          <a:effectLst/>
                        </a:rPr>
                        <a:t>Rammesæt arbejdet</a:t>
                      </a:r>
                    </a:p>
                    <a:p>
                      <a:pPr>
                        <a:lnSpc>
                          <a:spcPct val="107000"/>
                        </a:lnSpc>
                        <a:spcAft>
                          <a:spcPts val="800"/>
                        </a:spcAft>
                      </a:pPr>
                      <a:r>
                        <a:rPr lang="da-DK" sz="2000" cap="none" spc="0" dirty="0">
                          <a:solidFill>
                            <a:schemeClr val="bg1"/>
                          </a:solidFill>
                          <a:effectLst/>
                        </a:rPr>
                        <a:t>Afstem forventninger til fejl, usikkerhed og indbyrdes afhængigheder for at tydeliggøre behovet for, at man ytrer sig</a:t>
                      </a:r>
                    </a:p>
                    <a:p>
                      <a:pPr>
                        <a:lnSpc>
                          <a:spcPct val="107000"/>
                        </a:lnSpc>
                        <a:spcAft>
                          <a:spcPts val="800"/>
                        </a:spcAft>
                      </a:pPr>
                      <a:r>
                        <a:rPr lang="da-DK" sz="2000" cap="none" spc="0" dirty="0">
                          <a:solidFill>
                            <a:schemeClr val="bg1"/>
                          </a:solidFill>
                          <a:effectLst/>
                        </a:rPr>
                        <a:t> </a:t>
                      </a:r>
                    </a:p>
                    <a:p>
                      <a:pPr>
                        <a:lnSpc>
                          <a:spcPct val="107000"/>
                        </a:lnSpc>
                        <a:spcAft>
                          <a:spcPts val="800"/>
                        </a:spcAft>
                      </a:pPr>
                      <a:r>
                        <a:rPr lang="da-DK" sz="2000" b="1" cap="none" spc="0" dirty="0">
                          <a:solidFill>
                            <a:schemeClr val="bg1"/>
                          </a:solidFill>
                          <a:effectLst/>
                        </a:rPr>
                        <a:t>Fremhæv formålet</a:t>
                      </a:r>
                    </a:p>
                    <a:p>
                      <a:pPr>
                        <a:lnSpc>
                          <a:spcPct val="107000"/>
                        </a:lnSpc>
                        <a:spcAft>
                          <a:spcPts val="800"/>
                        </a:spcAft>
                      </a:pPr>
                      <a:r>
                        <a:rPr lang="da-DK" sz="2000" cap="none" spc="0" dirty="0">
                          <a:solidFill>
                            <a:schemeClr val="bg1"/>
                          </a:solidFill>
                          <a:effectLst/>
                        </a:rPr>
                        <a:t>Beskriv, hvad der er på spil, hvorfor det er væsentligt og for hvem</a:t>
                      </a:r>
                    </a:p>
                    <a:p>
                      <a:pPr>
                        <a:lnSpc>
                          <a:spcPct val="107000"/>
                        </a:lnSpc>
                        <a:spcAft>
                          <a:spcPts val="800"/>
                        </a:spcAft>
                      </a:pPr>
                      <a:r>
                        <a:rPr lang="da-DK" sz="1200" cap="none" spc="0" dirty="0">
                          <a:solidFill>
                            <a:schemeClr val="bg1"/>
                          </a:solidFill>
                          <a:effectLst/>
                        </a:rPr>
                        <a:t> </a:t>
                      </a:r>
                      <a:endParaRPr lang="da-DK" sz="1200" cap="none" spc="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00724" marR="31834" marT="77480" marB="77480">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nSpc>
                          <a:spcPct val="107000"/>
                        </a:lnSpc>
                        <a:spcAft>
                          <a:spcPts val="800"/>
                        </a:spcAft>
                      </a:pPr>
                      <a:r>
                        <a:rPr lang="da-DK" sz="1600" b="1" cap="none" spc="0" dirty="0">
                          <a:solidFill>
                            <a:schemeClr val="bg1"/>
                          </a:solidFill>
                          <a:effectLst/>
                        </a:rPr>
                        <a:t>Vis ydmyghed</a:t>
                      </a:r>
                    </a:p>
                    <a:p>
                      <a:pPr>
                        <a:lnSpc>
                          <a:spcPct val="107000"/>
                        </a:lnSpc>
                        <a:spcAft>
                          <a:spcPts val="800"/>
                        </a:spcAft>
                      </a:pPr>
                      <a:r>
                        <a:rPr lang="da-DK" sz="1600" cap="none" spc="0" dirty="0">
                          <a:solidFill>
                            <a:schemeClr val="bg1"/>
                          </a:solidFill>
                          <a:effectLst/>
                        </a:rPr>
                        <a:t>Indrøm at der er udfordringer</a:t>
                      </a:r>
                    </a:p>
                    <a:p>
                      <a:pPr>
                        <a:lnSpc>
                          <a:spcPct val="107000"/>
                        </a:lnSpc>
                        <a:spcAft>
                          <a:spcPts val="800"/>
                        </a:spcAft>
                      </a:pPr>
                      <a:r>
                        <a:rPr lang="da-DK" sz="1600" cap="none" spc="0" dirty="0">
                          <a:solidFill>
                            <a:schemeClr val="bg1"/>
                          </a:solidFill>
                          <a:effectLst/>
                        </a:rPr>
                        <a:t> </a:t>
                      </a:r>
                    </a:p>
                    <a:p>
                      <a:pPr>
                        <a:lnSpc>
                          <a:spcPct val="107000"/>
                        </a:lnSpc>
                        <a:spcAft>
                          <a:spcPts val="800"/>
                        </a:spcAft>
                      </a:pPr>
                      <a:r>
                        <a:rPr lang="da-DK" sz="1600" b="1" cap="none" spc="0" dirty="0">
                          <a:solidFill>
                            <a:schemeClr val="bg1"/>
                          </a:solidFill>
                          <a:effectLst/>
                        </a:rPr>
                        <a:t>Praktiser spørgelyst</a:t>
                      </a:r>
                    </a:p>
                    <a:p>
                      <a:pPr>
                        <a:lnSpc>
                          <a:spcPct val="107000"/>
                        </a:lnSpc>
                        <a:spcAft>
                          <a:spcPts val="800"/>
                        </a:spcAft>
                      </a:pPr>
                      <a:r>
                        <a:rPr lang="da-DK" sz="1600" cap="none" spc="0" dirty="0">
                          <a:solidFill>
                            <a:schemeClr val="bg1"/>
                          </a:solidFill>
                          <a:effectLst/>
                        </a:rPr>
                        <a:t>Stil gode spørgsmål</a:t>
                      </a:r>
                    </a:p>
                    <a:p>
                      <a:pPr>
                        <a:lnSpc>
                          <a:spcPct val="107000"/>
                        </a:lnSpc>
                        <a:spcAft>
                          <a:spcPts val="800"/>
                        </a:spcAft>
                      </a:pPr>
                      <a:r>
                        <a:rPr lang="da-DK" sz="1600" cap="none" spc="0" dirty="0">
                          <a:solidFill>
                            <a:schemeClr val="bg1"/>
                          </a:solidFill>
                          <a:effectLst/>
                        </a:rPr>
                        <a:t>Vis at du lytter opmærksomt</a:t>
                      </a:r>
                    </a:p>
                    <a:p>
                      <a:pPr>
                        <a:lnSpc>
                          <a:spcPct val="107000"/>
                        </a:lnSpc>
                        <a:spcAft>
                          <a:spcPts val="800"/>
                        </a:spcAft>
                      </a:pPr>
                      <a:r>
                        <a:rPr lang="da-DK" sz="1600" cap="none" spc="0" dirty="0">
                          <a:solidFill>
                            <a:schemeClr val="bg1"/>
                          </a:solidFill>
                          <a:effectLst/>
                        </a:rPr>
                        <a:t> </a:t>
                      </a:r>
                    </a:p>
                    <a:p>
                      <a:pPr>
                        <a:lnSpc>
                          <a:spcPct val="107000"/>
                        </a:lnSpc>
                        <a:spcAft>
                          <a:spcPts val="800"/>
                        </a:spcAft>
                      </a:pPr>
                      <a:r>
                        <a:rPr lang="da-DK" sz="1600" b="1" cap="none" spc="0" dirty="0">
                          <a:solidFill>
                            <a:schemeClr val="bg1"/>
                          </a:solidFill>
                          <a:effectLst/>
                        </a:rPr>
                        <a:t>Opstil strukturer og processer</a:t>
                      </a:r>
                    </a:p>
                    <a:p>
                      <a:pPr>
                        <a:lnSpc>
                          <a:spcPct val="107000"/>
                        </a:lnSpc>
                        <a:spcAft>
                          <a:spcPts val="800"/>
                        </a:spcAft>
                      </a:pPr>
                      <a:r>
                        <a:rPr lang="da-DK" sz="1600" cap="none" spc="0" dirty="0">
                          <a:solidFill>
                            <a:schemeClr val="bg1"/>
                          </a:solidFill>
                          <a:effectLst/>
                        </a:rPr>
                        <a:t>Skab fora til at bidrage</a:t>
                      </a:r>
                    </a:p>
                    <a:p>
                      <a:pPr>
                        <a:lnSpc>
                          <a:spcPct val="107000"/>
                        </a:lnSpc>
                        <a:spcAft>
                          <a:spcPts val="800"/>
                        </a:spcAft>
                      </a:pPr>
                      <a:r>
                        <a:rPr lang="da-DK" sz="1600" cap="none" spc="0" dirty="0">
                          <a:solidFill>
                            <a:schemeClr val="bg1"/>
                          </a:solidFill>
                          <a:effectLst/>
                        </a:rPr>
                        <a:t>Opstil retningslinjer for drøftelser</a:t>
                      </a:r>
                      <a:endParaRPr lang="da-DK" sz="1600" cap="none" spc="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00724" marR="31834" marT="77480" marB="77480">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tx1">
                        <a:lumMod val="75000"/>
                        <a:lumOff val="25000"/>
                      </a:schemeClr>
                    </a:solidFill>
                  </a:tcPr>
                </a:tc>
                <a:tc>
                  <a:txBody>
                    <a:bodyPr/>
                    <a:lstStyle/>
                    <a:p>
                      <a:pPr>
                        <a:lnSpc>
                          <a:spcPct val="107000"/>
                        </a:lnSpc>
                        <a:spcAft>
                          <a:spcPts val="800"/>
                        </a:spcAft>
                      </a:pPr>
                      <a:r>
                        <a:rPr lang="da-DK" sz="1800" b="1" cap="none" spc="0" dirty="0">
                          <a:solidFill>
                            <a:schemeClr val="bg1"/>
                          </a:solidFill>
                          <a:effectLst/>
                        </a:rPr>
                        <a:t>Udtryk anerkendelse</a:t>
                      </a:r>
                    </a:p>
                    <a:p>
                      <a:pPr>
                        <a:lnSpc>
                          <a:spcPct val="107000"/>
                        </a:lnSpc>
                        <a:spcAft>
                          <a:spcPts val="800"/>
                        </a:spcAft>
                      </a:pPr>
                      <a:r>
                        <a:rPr lang="da-DK" sz="1800" cap="none" spc="0" dirty="0">
                          <a:solidFill>
                            <a:schemeClr val="bg1"/>
                          </a:solidFill>
                          <a:effectLst/>
                        </a:rPr>
                        <a:t>Lyt</a:t>
                      </a:r>
                    </a:p>
                    <a:p>
                      <a:pPr>
                        <a:lnSpc>
                          <a:spcPct val="107000"/>
                        </a:lnSpc>
                        <a:spcAft>
                          <a:spcPts val="800"/>
                        </a:spcAft>
                      </a:pPr>
                      <a:r>
                        <a:rPr lang="da-DK" sz="1800" cap="none" spc="0" dirty="0">
                          <a:solidFill>
                            <a:schemeClr val="bg1"/>
                          </a:solidFill>
                          <a:effectLst/>
                        </a:rPr>
                        <a:t>Anerkend og tak</a:t>
                      </a:r>
                    </a:p>
                    <a:p>
                      <a:pPr>
                        <a:lnSpc>
                          <a:spcPct val="107000"/>
                        </a:lnSpc>
                        <a:spcAft>
                          <a:spcPts val="800"/>
                        </a:spcAft>
                      </a:pPr>
                      <a:r>
                        <a:rPr lang="da-DK" sz="1800" cap="none" spc="0" dirty="0">
                          <a:solidFill>
                            <a:schemeClr val="bg1"/>
                          </a:solidFill>
                          <a:effectLst/>
                        </a:rPr>
                        <a:t> </a:t>
                      </a:r>
                    </a:p>
                    <a:p>
                      <a:pPr>
                        <a:lnSpc>
                          <a:spcPct val="107000"/>
                        </a:lnSpc>
                        <a:spcAft>
                          <a:spcPts val="800"/>
                        </a:spcAft>
                      </a:pPr>
                      <a:r>
                        <a:rPr lang="da-DK" sz="1800" b="1" cap="none" spc="0" dirty="0" err="1">
                          <a:solidFill>
                            <a:schemeClr val="bg1"/>
                          </a:solidFill>
                          <a:effectLst/>
                        </a:rPr>
                        <a:t>Afstigmatisér</a:t>
                      </a:r>
                      <a:r>
                        <a:rPr lang="da-DK" sz="1800" b="1" cap="none" spc="0" dirty="0">
                          <a:solidFill>
                            <a:schemeClr val="bg1"/>
                          </a:solidFill>
                          <a:effectLst/>
                        </a:rPr>
                        <a:t> fejl</a:t>
                      </a:r>
                    </a:p>
                    <a:p>
                      <a:pPr>
                        <a:lnSpc>
                          <a:spcPct val="107000"/>
                        </a:lnSpc>
                        <a:spcAft>
                          <a:spcPts val="800"/>
                        </a:spcAft>
                      </a:pPr>
                      <a:r>
                        <a:rPr lang="da-DK" sz="1800" cap="none" spc="0" dirty="0">
                          <a:solidFill>
                            <a:schemeClr val="bg1"/>
                          </a:solidFill>
                          <a:effectLst/>
                        </a:rPr>
                        <a:t>Se fremad</a:t>
                      </a:r>
                    </a:p>
                    <a:p>
                      <a:pPr>
                        <a:lnSpc>
                          <a:spcPct val="107000"/>
                        </a:lnSpc>
                        <a:spcAft>
                          <a:spcPts val="800"/>
                        </a:spcAft>
                      </a:pPr>
                      <a:r>
                        <a:rPr lang="da-DK" sz="1800" cap="none" spc="0" dirty="0">
                          <a:solidFill>
                            <a:schemeClr val="bg1"/>
                          </a:solidFill>
                          <a:effectLst/>
                        </a:rPr>
                        <a:t>Tilbyd hjælp</a:t>
                      </a:r>
                    </a:p>
                    <a:p>
                      <a:pPr>
                        <a:lnSpc>
                          <a:spcPct val="107000"/>
                        </a:lnSpc>
                        <a:spcAft>
                          <a:spcPts val="800"/>
                        </a:spcAft>
                      </a:pPr>
                      <a:r>
                        <a:rPr lang="da-DK" sz="1800" cap="none" spc="0" dirty="0">
                          <a:solidFill>
                            <a:schemeClr val="bg1"/>
                          </a:solidFill>
                          <a:effectLst/>
                        </a:rPr>
                        <a:t>Drøft, overvej og brainstorm om næste skridt</a:t>
                      </a:r>
                    </a:p>
                    <a:p>
                      <a:pPr>
                        <a:lnSpc>
                          <a:spcPct val="107000"/>
                        </a:lnSpc>
                        <a:spcAft>
                          <a:spcPts val="800"/>
                        </a:spcAft>
                      </a:pPr>
                      <a:r>
                        <a:rPr lang="da-DK" sz="1800" cap="none" spc="0" dirty="0">
                          <a:solidFill>
                            <a:schemeClr val="bg1"/>
                          </a:solidFill>
                          <a:effectLst/>
                        </a:rPr>
                        <a:t> </a:t>
                      </a:r>
                    </a:p>
                    <a:p>
                      <a:pPr>
                        <a:lnSpc>
                          <a:spcPct val="107000"/>
                        </a:lnSpc>
                        <a:spcAft>
                          <a:spcPts val="800"/>
                        </a:spcAft>
                      </a:pPr>
                      <a:r>
                        <a:rPr lang="da-DK" sz="1800" b="1" cap="none" spc="0" dirty="0">
                          <a:solidFill>
                            <a:schemeClr val="bg1"/>
                          </a:solidFill>
                          <a:effectLst/>
                        </a:rPr>
                        <a:t>Vær konsekvent over for klare overtrædelser</a:t>
                      </a:r>
                    </a:p>
                    <a:p>
                      <a:pPr>
                        <a:lnSpc>
                          <a:spcPct val="107000"/>
                        </a:lnSpc>
                        <a:spcAft>
                          <a:spcPts val="800"/>
                        </a:spcAft>
                      </a:pPr>
                      <a:r>
                        <a:rPr lang="da-DK" sz="1800" cap="none" spc="0" dirty="0">
                          <a:solidFill>
                            <a:schemeClr val="bg1"/>
                          </a:solidFill>
                          <a:effectLst/>
                        </a:rPr>
                        <a:t> </a:t>
                      </a:r>
                      <a:endParaRPr lang="da-DK" sz="1800" cap="none" spc="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00724" marR="31834" marT="77480" marB="77480">
                    <a:lnL w="6350" cap="flat" cmpd="sng" algn="ctr">
                      <a:solidFill>
                        <a:schemeClr val="tx1">
                          <a:lumMod val="50000"/>
                          <a:lumOff val="50000"/>
                        </a:schemeClr>
                      </a:solidFill>
                      <a:prstDash val="solid"/>
                    </a:lnL>
                    <a:lnR w="38100" cap="flat" cmpd="sng" algn="ctr">
                      <a:noFill/>
                      <a:prstDash val="solid"/>
                    </a:lnR>
                    <a:lnT w="6350" cap="flat" cmpd="sng" algn="ctr">
                      <a:solidFill>
                        <a:schemeClr val="tx1">
                          <a:lumMod val="50000"/>
                          <a:lumOff val="50000"/>
                        </a:schemeClr>
                      </a:solidFill>
                      <a:prstDash val="solid"/>
                    </a:lnT>
                    <a:lnB w="6350" cap="flat" cmpd="sng" algn="ctr">
                      <a:solidFill>
                        <a:schemeClr val="tx1">
                          <a:lumMod val="50000"/>
                          <a:lumOff val="50000"/>
                        </a:schemeClr>
                      </a:solidFill>
                      <a:prstDash val="solid"/>
                    </a:lnB>
                    <a:solidFill>
                      <a:schemeClr val="tx1">
                        <a:lumMod val="75000"/>
                        <a:lumOff val="25000"/>
                      </a:schemeClr>
                    </a:solidFill>
                  </a:tcPr>
                </a:tc>
                <a:extLst>
                  <a:ext uri="{0D108BD9-81ED-4DB2-BD59-A6C34878D82A}">
                    <a16:rowId xmlns:a16="http://schemas.microsoft.com/office/drawing/2014/main" val="3931556469"/>
                  </a:ext>
                </a:extLst>
              </a:tr>
              <a:tr h="707275">
                <a:tc>
                  <a:txBody>
                    <a:bodyPr/>
                    <a:lstStyle/>
                    <a:p>
                      <a:pPr>
                        <a:lnSpc>
                          <a:spcPct val="107000"/>
                        </a:lnSpc>
                        <a:spcAft>
                          <a:spcPts val="800"/>
                        </a:spcAft>
                      </a:pPr>
                      <a:r>
                        <a:rPr lang="da-DK" sz="1800" cap="none" spc="0">
                          <a:solidFill>
                            <a:schemeClr val="bg1"/>
                          </a:solidFill>
                          <a:effectLst/>
                        </a:rPr>
                        <a:t>Resultat</a:t>
                      </a:r>
                      <a:endParaRPr lang="da-DK" sz="1800" cap="none" spc="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00724" marR="31834" marT="77480" marB="77480">
                    <a:lnL w="38100" cap="flat" cmpd="sng" algn="ctr">
                      <a:no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38100" cap="flat" cmpd="sng" algn="ctr">
                      <a:noFill/>
                      <a:prstDash val="solid"/>
                    </a:lnB>
                    <a:solidFill>
                      <a:schemeClr val="tx1">
                        <a:lumMod val="85000"/>
                        <a:lumOff val="15000"/>
                      </a:schemeClr>
                    </a:solidFill>
                  </a:tcPr>
                </a:tc>
                <a:tc>
                  <a:txBody>
                    <a:bodyPr/>
                    <a:lstStyle/>
                    <a:p>
                      <a:pPr>
                        <a:lnSpc>
                          <a:spcPct val="107000"/>
                        </a:lnSpc>
                        <a:spcAft>
                          <a:spcPts val="800"/>
                        </a:spcAft>
                      </a:pPr>
                      <a:r>
                        <a:rPr lang="da-DK" sz="1800" cap="none" spc="0" dirty="0">
                          <a:solidFill>
                            <a:schemeClr val="bg1"/>
                          </a:solidFill>
                          <a:effectLst/>
                        </a:rPr>
                        <a:t>Fælles forventninger og formål</a:t>
                      </a:r>
                      <a:endParaRPr lang="da-DK" sz="1800" cap="none" spc="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00724" marR="31834" marT="77480" marB="77480">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38100" cap="flat" cmpd="sng" algn="ctr">
                      <a:noFill/>
                      <a:prstDash val="solid"/>
                    </a:lnB>
                    <a:solidFill>
                      <a:schemeClr val="tx1">
                        <a:lumMod val="85000"/>
                        <a:lumOff val="15000"/>
                      </a:schemeClr>
                    </a:solidFill>
                  </a:tcPr>
                </a:tc>
                <a:tc>
                  <a:txBody>
                    <a:bodyPr/>
                    <a:lstStyle/>
                    <a:p>
                      <a:pPr>
                        <a:lnSpc>
                          <a:spcPct val="107000"/>
                        </a:lnSpc>
                        <a:spcAft>
                          <a:spcPts val="800"/>
                        </a:spcAft>
                      </a:pPr>
                      <a:r>
                        <a:rPr lang="da-DK" sz="1800" cap="none" spc="0">
                          <a:solidFill>
                            <a:schemeClr val="bg1"/>
                          </a:solidFill>
                          <a:effectLst/>
                        </a:rPr>
                        <a:t>Tillid til at input er ønskede</a:t>
                      </a:r>
                      <a:endParaRPr lang="da-DK" sz="1800" cap="none" spc="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00724" marR="31834" marT="77480" marB="77480">
                    <a:lnL w="6350" cap="flat" cmpd="sng" algn="ctr">
                      <a:solidFill>
                        <a:schemeClr val="tx1">
                          <a:lumMod val="50000"/>
                          <a:lumOff val="50000"/>
                        </a:schemeClr>
                      </a:solidFill>
                      <a:prstDash val="solid"/>
                    </a:lnL>
                    <a:lnR w="6350" cap="flat" cmpd="sng" algn="ctr">
                      <a:solidFill>
                        <a:schemeClr val="tx1">
                          <a:lumMod val="50000"/>
                          <a:lumOff val="50000"/>
                        </a:schemeClr>
                      </a:solidFill>
                      <a:prstDash val="solid"/>
                    </a:lnR>
                    <a:lnT w="6350" cap="flat" cmpd="sng" algn="ctr">
                      <a:solidFill>
                        <a:schemeClr val="tx1">
                          <a:lumMod val="50000"/>
                          <a:lumOff val="50000"/>
                        </a:schemeClr>
                      </a:solidFill>
                      <a:prstDash val="solid"/>
                    </a:lnT>
                    <a:lnB w="38100" cap="flat" cmpd="sng" algn="ctr">
                      <a:noFill/>
                      <a:prstDash val="solid"/>
                    </a:lnB>
                    <a:solidFill>
                      <a:schemeClr val="tx1">
                        <a:lumMod val="85000"/>
                        <a:lumOff val="15000"/>
                      </a:schemeClr>
                    </a:solidFill>
                  </a:tcPr>
                </a:tc>
                <a:tc>
                  <a:txBody>
                    <a:bodyPr/>
                    <a:lstStyle/>
                    <a:p>
                      <a:pPr>
                        <a:lnSpc>
                          <a:spcPct val="107000"/>
                        </a:lnSpc>
                        <a:spcAft>
                          <a:spcPts val="800"/>
                        </a:spcAft>
                      </a:pPr>
                      <a:r>
                        <a:rPr lang="da-DK" sz="1800" cap="none" spc="0" dirty="0">
                          <a:solidFill>
                            <a:schemeClr val="bg1"/>
                          </a:solidFill>
                          <a:effectLst/>
                        </a:rPr>
                        <a:t>Orientering mod kontinuerlig læring</a:t>
                      </a:r>
                      <a:endParaRPr lang="da-DK" sz="1800" cap="none" spc="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txBody>
                  <a:tcPr marL="100724" marR="31834" marT="77480" marB="77480">
                    <a:lnL w="6350" cap="flat" cmpd="sng" algn="ctr">
                      <a:solidFill>
                        <a:schemeClr val="tx1">
                          <a:lumMod val="50000"/>
                          <a:lumOff val="50000"/>
                        </a:schemeClr>
                      </a:solidFill>
                      <a:prstDash val="solid"/>
                    </a:lnL>
                    <a:lnR w="38100" cap="flat" cmpd="sng" algn="ctr">
                      <a:noFill/>
                      <a:prstDash val="solid"/>
                    </a:lnR>
                    <a:lnT w="6350" cap="flat" cmpd="sng" algn="ctr">
                      <a:solidFill>
                        <a:schemeClr val="tx1">
                          <a:lumMod val="50000"/>
                          <a:lumOff val="50000"/>
                        </a:schemeClr>
                      </a:solidFill>
                      <a:prstDash val="solid"/>
                    </a:lnT>
                    <a:lnB w="38100" cap="flat" cmpd="sng" algn="ctr">
                      <a:noFill/>
                      <a:prstDash val="solid"/>
                    </a:lnB>
                    <a:solidFill>
                      <a:schemeClr val="tx1">
                        <a:lumMod val="85000"/>
                        <a:lumOff val="15000"/>
                      </a:schemeClr>
                    </a:solidFill>
                  </a:tcPr>
                </a:tc>
                <a:extLst>
                  <a:ext uri="{0D108BD9-81ED-4DB2-BD59-A6C34878D82A}">
                    <a16:rowId xmlns:a16="http://schemas.microsoft.com/office/drawing/2014/main" val="500771048"/>
                  </a:ext>
                </a:extLst>
              </a:tr>
            </a:tbl>
          </a:graphicData>
        </a:graphic>
      </p:graphicFrame>
    </p:spTree>
    <p:extLst>
      <p:ext uri="{BB962C8B-B14F-4D97-AF65-F5344CB8AC3E}">
        <p14:creationId xmlns:p14="http://schemas.microsoft.com/office/powerpoint/2010/main" val="36437726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8FFA6CB3-E825-48D2-970B-E8B21F22AA4A}"/>
              </a:ext>
            </a:extLst>
          </p:cNvPr>
          <p:cNvSpPr>
            <a:spLocks noGrp="1"/>
          </p:cNvSpPr>
          <p:nvPr>
            <p:ph type="title"/>
          </p:nvPr>
        </p:nvSpPr>
        <p:spPr>
          <a:xfrm>
            <a:off x="2311147" y="365760"/>
            <a:ext cx="7569706" cy="1288238"/>
          </a:xfrm>
        </p:spPr>
        <p:txBody>
          <a:bodyPr anchor="ctr">
            <a:normAutofit/>
          </a:bodyPr>
          <a:lstStyle/>
          <a:p>
            <a:pPr algn="ctr"/>
            <a:r>
              <a:rPr lang="da-DK" dirty="0"/>
              <a:t>ALTSÅ:</a:t>
            </a:r>
          </a:p>
        </p:txBody>
      </p:sp>
      <p:sp>
        <p:nvSpPr>
          <p:cNvPr id="3" name="Pladsholder til indhold 2">
            <a:extLst>
              <a:ext uri="{FF2B5EF4-FFF2-40B4-BE49-F238E27FC236}">
                <a16:creationId xmlns:a16="http://schemas.microsoft.com/office/drawing/2014/main" id="{9DE14FF6-E167-4984-8DAF-4BE37C8F1012}"/>
              </a:ext>
            </a:extLst>
          </p:cNvPr>
          <p:cNvSpPr>
            <a:spLocks noGrp="1"/>
          </p:cNvSpPr>
          <p:nvPr>
            <p:ph idx="1"/>
          </p:nvPr>
        </p:nvSpPr>
        <p:spPr>
          <a:xfrm>
            <a:off x="2165569" y="1956816"/>
            <a:ext cx="7860863" cy="4024884"/>
          </a:xfrm>
        </p:spPr>
        <p:txBody>
          <a:bodyPr anchor="t">
            <a:normAutofit/>
          </a:bodyPr>
          <a:lstStyle/>
          <a:p>
            <a:pPr marL="0" indent="0">
              <a:buNone/>
            </a:pPr>
            <a:r>
              <a:rPr lang="da-DK" sz="2400" b="0" i="0" dirty="0">
                <a:effectLst/>
                <a:latin typeface="Times New Roman" panose="02020603050405020304" pitchFamily="18" charset="0"/>
              </a:rPr>
              <a:t>Pædagogers evne til at analysere konkrete hændelser og træffe beslutninger herefter, kan bl.a. være begrundet i:</a:t>
            </a:r>
          </a:p>
          <a:p>
            <a:r>
              <a:rPr lang="da-DK" sz="2400" b="0" i="0" dirty="0">
                <a:effectLst/>
                <a:latin typeface="Times New Roman" panose="02020603050405020304" pitchFamily="18" charset="0"/>
              </a:rPr>
              <a:t>Syn på børnene/de unge </a:t>
            </a:r>
          </a:p>
          <a:p>
            <a:r>
              <a:rPr lang="da-DK" sz="2400" b="0" i="0" dirty="0">
                <a:effectLst/>
                <a:latin typeface="Times New Roman" panose="02020603050405020304" pitchFamily="18" charset="0"/>
              </a:rPr>
              <a:t>faglighed og/eller erfaring </a:t>
            </a:r>
          </a:p>
          <a:p>
            <a:r>
              <a:rPr lang="da-DK" sz="2400" b="0" i="0" dirty="0">
                <a:effectLst/>
                <a:latin typeface="Times New Roman" panose="02020603050405020304" pitchFamily="18" charset="0"/>
              </a:rPr>
              <a:t>arbejdsforhold, som er forhold, der kan forebygge omsorgstræthed, arbejdstider, voksenansvar, økonomi og dokumentation. </a:t>
            </a:r>
          </a:p>
          <a:p>
            <a:r>
              <a:rPr lang="da-DK" sz="2400" b="0" i="0" dirty="0">
                <a:effectLst/>
                <a:latin typeface="Times New Roman" panose="02020603050405020304" pitchFamily="18" charset="0"/>
              </a:rPr>
              <a:t>kollegers betydning og samarbejde. </a:t>
            </a:r>
          </a:p>
          <a:p>
            <a:r>
              <a:rPr lang="da-DK" sz="2400" b="0" i="0" dirty="0">
                <a:effectLst/>
                <a:latin typeface="Times New Roman" panose="02020603050405020304" pitchFamily="18" charset="0"/>
              </a:rPr>
              <a:t>ledelsens betydning</a:t>
            </a:r>
          </a:p>
          <a:p>
            <a:pPr marL="0" indent="0">
              <a:buNone/>
            </a:pPr>
            <a:endParaRPr lang="da-DK" sz="2400" dirty="0"/>
          </a:p>
        </p:txBody>
      </p:sp>
    </p:spTree>
    <p:extLst>
      <p:ext uri="{BB962C8B-B14F-4D97-AF65-F5344CB8AC3E}">
        <p14:creationId xmlns:p14="http://schemas.microsoft.com/office/powerpoint/2010/main" val="3556676584"/>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25849C13-A8E1-4748-849D-F2081BD34070}"/>
              </a:ext>
            </a:extLst>
          </p:cNvPr>
          <p:cNvSpPr>
            <a:spLocks noGrp="1"/>
          </p:cNvSpPr>
          <p:nvPr>
            <p:ph type="title"/>
          </p:nvPr>
        </p:nvSpPr>
        <p:spPr>
          <a:xfrm>
            <a:off x="838200" y="556995"/>
            <a:ext cx="10515600" cy="426853"/>
          </a:xfrm>
        </p:spPr>
        <p:txBody>
          <a:bodyPr vert="horz" lIns="91440" tIns="45720" rIns="91440" bIns="45720" rtlCol="0">
            <a:normAutofit fontScale="90000"/>
          </a:bodyPr>
          <a:lstStyle/>
          <a:p>
            <a:r>
              <a:rPr lang="en-US" sz="5200" kern="1200" dirty="0" err="1">
                <a:latin typeface="+mj-lt"/>
                <a:ea typeface="+mj-ea"/>
                <a:cs typeface="+mj-cs"/>
              </a:rPr>
              <a:t>Hvad</a:t>
            </a:r>
            <a:r>
              <a:rPr lang="en-US" sz="5200" kern="1200" dirty="0">
                <a:latin typeface="+mj-lt"/>
                <a:ea typeface="+mj-ea"/>
                <a:cs typeface="+mj-cs"/>
              </a:rPr>
              <a:t> </a:t>
            </a:r>
            <a:r>
              <a:rPr lang="en-US" sz="5200" kern="1200" dirty="0" err="1">
                <a:latin typeface="+mj-lt"/>
                <a:ea typeface="+mj-ea"/>
                <a:cs typeface="+mj-cs"/>
              </a:rPr>
              <a:t>siger</a:t>
            </a:r>
            <a:r>
              <a:rPr lang="en-US" sz="5200" kern="1200" dirty="0">
                <a:latin typeface="+mj-lt"/>
                <a:ea typeface="+mj-ea"/>
                <a:cs typeface="+mj-cs"/>
              </a:rPr>
              <a:t> </a:t>
            </a:r>
            <a:r>
              <a:rPr lang="en-US" sz="5200" kern="1200" dirty="0" err="1">
                <a:latin typeface="+mj-lt"/>
                <a:ea typeface="+mj-ea"/>
                <a:cs typeface="+mj-cs"/>
              </a:rPr>
              <a:t>pædagogerne</a:t>
            </a:r>
            <a:r>
              <a:rPr lang="en-US" sz="5200" kern="1200" dirty="0">
                <a:latin typeface="+mj-lt"/>
                <a:ea typeface="+mj-ea"/>
                <a:cs typeface="+mj-cs"/>
              </a:rPr>
              <a:t> om </a:t>
            </a:r>
            <a:r>
              <a:rPr lang="en-US" sz="5200" kern="1200" dirty="0" err="1">
                <a:latin typeface="+mj-lt"/>
                <a:ea typeface="+mj-ea"/>
                <a:cs typeface="+mj-cs"/>
              </a:rPr>
              <a:t>børnene</a:t>
            </a:r>
            <a:endParaRPr lang="en-US" sz="5200" kern="1200" dirty="0">
              <a:latin typeface="+mj-lt"/>
              <a:ea typeface="+mj-ea"/>
              <a:cs typeface="+mj-cs"/>
            </a:endParaRPr>
          </a:p>
        </p:txBody>
      </p:sp>
      <p:graphicFrame>
        <p:nvGraphicFramePr>
          <p:cNvPr id="4" name="Pladsholder til indhold 3">
            <a:extLst>
              <a:ext uri="{FF2B5EF4-FFF2-40B4-BE49-F238E27FC236}">
                <a16:creationId xmlns:a16="http://schemas.microsoft.com/office/drawing/2014/main" id="{88EFD1A8-F521-4E5B-9BF0-77F94DF139B0}"/>
              </a:ext>
            </a:extLst>
          </p:cNvPr>
          <p:cNvGraphicFramePr>
            <a:graphicFrameLocks noGrp="1"/>
          </p:cNvGraphicFramePr>
          <p:nvPr>
            <p:ph idx="1"/>
            <p:extLst>
              <p:ext uri="{D42A27DB-BD31-4B8C-83A1-F6EECF244321}">
                <p14:modId xmlns:p14="http://schemas.microsoft.com/office/powerpoint/2010/main" val="2414235537"/>
              </p:ext>
            </p:extLst>
          </p:nvPr>
        </p:nvGraphicFramePr>
        <p:xfrm>
          <a:off x="838200" y="1064871"/>
          <a:ext cx="10515601" cy="5793128"/>
        </p:xfrm>
        <a:graphic>
          <a:graphicData uri="http://schemas.openxmlformats.org/drawingml/2006/table">
            <a:tbl>
              <a:tblPr firstRow="1" firstCol="1" bandRow="1">
                <a:noFill/>
                <a:tableStyleId>{5C22544A-7EE6-4342-B048-85BDC9FD1C3A}</a:tableStyleId>
              </a:tblPr>
              <a:tblGrid>
                <a:gridCol w="4577511">
                  <a:extLst>
                    <a:ext uri="{9D8B030D-6E8A-4147-A177-3AD203B41FA5}">
                      <a16:colId xmlns:a16="http://schemas.microsoft.com/office/drawing/2014/main" val="2917407079"/>
                    </a:ext>
                  </a:extLst>
                </a:gridCol>
                <a:gridCol w="5938090">
                  <a:extLst>
                    <a:ext uri="{9D8B030D-6E8A-4147-A177-3AD203B41FA5}">
                      <a16:colId xmlns:a16="http://schemas.microsoft.com/office/drawing/2014/main" val="1547963698"/>
                    </a:ext>
                  </a:extLst>
                </a:gridCol>
              </a:tblGrid>
              <a:tr h="1372143">
                <a:tc>
                  <a:txBody>
                    <a:bodyPr/>
                    <a:lstStyle/>
                    <a:p>
                      <a:pPr>
                        <a:lnSpc>
                          <a:spcPct val="107000"/>
                        </a:lnSpc>
                        <a:spcAft>
                          <a:spcPts val="800"/>
                        </a:spcAft>
                      </a:pPr>
                      <a:r>
                        <a:rPr lang="da-DK" sz="1600" b="1">
                          <a:solidFill>
                            <a:srgbClr val="FFFFFF"/>
                          </a:solidFill>
                          <a:effectLst/>
                        </a:rPr>
                        <a:t>Børn i forskellige aldre, der har brug for:</a:t>
                      </a:r>
                    </a:p>
                    <a:p>
                      <a:pPr>
                        <a:lnSpc>
                          <a:spcPct val="107000"/>
                        </a:lnSpc>
                        <a:spcAft>
                          <a:spcPts val="800"/>
                        </a:spcAft>
                      </a:pPr>
                      <a:r>
                        <a:rPr lang="da-DK" sz="1600" b="1">
                          <a:solidFill>
                            <a:srgbClr val="FFFFFF"/>
                          </a:solidFill>
                          <a:effectLst/>
                        </a:rPr>
                        <a:t> </a:t>
                      </a:r>
                    </a:p>
                    <a:p>
                      <a:pPr>
                        <a:lnSpc>
                          <a:spcPct val="107000"/>
                        </a:lnSpc>
                        <a:spcAft>
                          <a:spcPts val="800"/>
                        </a:spcAft>
                      </a:pPr>
                      <a:r>
                        <a:rPr lang="da-DK" sz="1600" b="1">
                          <a:solidFill>
                            <a:srgbClr val="FFFFFF"/>
                          </a:solidFill>
                          <a:effectLst/>
                        </a:rPr>
                        <a:t> </a:t>
                      </a:r>
                      <a:endParaRPr lang="da-DK" sz="16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142514" marR="85508" marT="85508" marB="85508">
                    <a:lnL w="38100" cap="flat" cmpd="sng" algn="ctr">
                      <a:noFill/>
                      <a:prstDash val="solid"/>
                    </a:lnL>
                    <a:lnR w="38100" cap="flat" cmpd="sng" algn="ctr">
                      <a:solidFill>
                        <a:srgbClr val="FFFFFF"/>
                      </a:solidFill>
                      <a:prstDash val="solid"/>
                    </a:lnR>
                    <a:lnT w="38100" cap="flat" cmpd="sng" algn="ctr">
                      <a:noFill/>
                      <a:prstDash val="solid"/>
                    </a:lnT>
                    <a:lnB w="38100" cap="flat" cmpd="sng" algn="ctr">
                      <a:solidFill>
                        <a:srgbClr val="FFFFFF"/>
                      </a:solidFill>
                      <a:prstDash val="solid"/>
                    </a:lnB>
                    <a:solidFill>
                      <a:srgbClr val="636B68">
                        <a:alpha val="69804"/>
                      </a:srgbClr>
                    </a:solidFill>
                  </a:tcPr>
                </a:tc>
                <a:tc>
                  <a:txBody>
                    <a:bodyPr/>
                    <a:lstStyle/>
                    <a:p>
                      <a:pPr marL="342900" lvl="0" indent="-342900">
                        <a:lnSpc>
                          <a:spcPct val="107000"/>
                        </a:lnSpc>
                        <a:buFont typeface="Wingdings" panose="05000000000000000000" pitchFamily="2" charset="2"/>
                        <a:buChar char=""/>
                      </a:pPr>
                      <a:r>
                        <a:rPr lang="da-DK" sz="1600" b="1" dirty="0">
                          <a:solidFill>
                            <a:srgbClr val="FFFFFF"/>
                          </a:solidFill>
                          <a:effectLst/>
                        </a:rPr>
                        <a:t>Forudsigelighed</a:t>
                      </a:r>
                    </a:p>
                    <a:p>
                      <a:pPr marL="342900" lvl="0" indent="-342900">
                        <a:lnSpc>
                          <a:spcPct val="107000"/>
                        </a:lnSpc>
                        <a:spcAft>
                          <a:spcPts val="800"/>
                        </a:spcAft>
                        <a:buFont typeface="Wingdings" panose="05000000000000000000" pitchFamily="2" charset="2"/>
                        <a:buChar char=""/>
                      </a:pPr>
                      <a:r>
                        <a:rPr lang="da-DK" sz="1600" b="1" dirty="0">
                          <a:solidFill>
                            <a:srgbClr val="FFFFFF"/>
                          </a:solidFill>
                          <a:effectLst/>
                        </a:rPr>
                        <a:t>Tryghed og vished om, hvem der er på arbejde, og hvad de står for</a:t>
                      </a:r>
                      <a:endParaRPr lang="da-DK" sz="16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142514" marR="85508" marT="85508" marB="85508">
                    <a:lnL w="38100" cap="flat" cmpd="sng" algn="ctr">
                      <a:solidFill>
                        <a:srgbClr val="FFFFFF"/>
                      </a:solidFill>
                      <a:prstDash val="solid"/>
                    </a:lnL>
                    <a:lnR w="38100" cap="flat" cmpd="sng" algn="ctr">
                      <a:noFill/>
                      <a:prstDash val="solid"/>
                    </a:lnR>
                    <a:lnT w="38100" cap="flat" cmpd="sng" algn="ctr">
                      <a:no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3692767912"/>
                  </a:ext>
                </a:extLst>
              </a:tr>
              <a:tr h="836676">
                <a:tc>
                  <a:txBody>
                    <a:bodyPr/>
                    <a:lstStyle/>
                    <a:p>
                      <a:pPr>
                        <a:lnSpc>
                          <a:spcPct val="107000"/>
                        </a:lnSpc>
                        <a:spcAft>
                          <a:spcPts val="800"/>
                        </a:spcAft>
                      </a:pPr>
                      <a:r>
                        <a:rPr lang="da-DK" sz="1600" b="1">
                          <a:solidFill>
                            <a:srgbClr val="FFFFFF"/>
                          </a:solidFill>
                          <a:effectLst/>
                        </a:rPr>
                        <a:t>Børn der ikke:</a:t>
                      </a:r>
                      <a:endParaRPr lang="da-DK" sz="16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142514" marR="85508" marT="85508" marB="85508">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marL="342900" lvl="0" indent="-342900">
                        <a:lnSpc>
                          <a:spcPct val="107000"/>
                        </a:lnSpc>
                        <a:buFont typeface="Wingdings" panose="05000000000000000000" pitchFamily="2" charset="2"/>
                        <a:buChar char=""/>
                      </a:pPr>
                      <a:r>
                        <a:rPr lang="da-DK" sz="1600">
                          <a:solidFill>
                            <a:schemeClr val="tx1">
                              <a:lumMod val="85000"/>
                              <a:lumOff val="15000"/>
                            </a:schemeClr>
                          </a:solidFill>
                          <a:effectLst/>
                        </a:rPr>
                        <a:t>Ikke har impulskontrol</a:t>
                      </a:r>
                    </a:p>
                    <a:p>
                      <a:pPr marL="342900" lvl="0" indent="-342900">
                        <a:lnSpc>
                          <a:spcPct val="107000"/>
                        </a:lnSpc>
                        <a:spcAft>
                          <a:spcPts val="800"/>
                        </a:spcAft>
                        <a:buFont typeface="Wingdings" panose="05000000000000000000" pitchFamily="2" charset="2"/>
                        <a:buChar char=""/>
                      </a:pPr>
                      <a:r>
                        <a:rPr lang="da-DK" sz="1600">
                          <a:solidFill>
                            <a:schemeClr val="tx1">
                              <a:lumMod val="85000"/>
                              <a:lumOff val="15000"/>
                            </a:schemeClr>
                          </a:solidFill>
                          <a:effectLst/>
                        </a:rPr>
                        <a:t>Ikke forstår rammerne</a:t>
                      </a:r>
                      <a:endParaRPr lang="da-DK" sz="16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142514" marR="85508" marT="85508" marB="85508">
                    <a:lnL w="38100" cap="flat" cmpd="sng" algn="ctr">
                      <a:solidFill>
                        <a:srgbClr val="FFFFFF"/>
                      </a:solidFill>
                      <a:prstDash val="solid"/>
                    </a:lnL>
                    <a:lnR w="38100" cap="flat" cmpd="sng" algn="ctr">
                      <a:no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extLst>
                  <a:ext uri="{0D108BD9-81ED-4DB2-BD59-A6C34878D82A}">
                    <a16:rowId xmlns:a16="http://schemas.microsoft.com/office/drawing/2014/main" val="1747573780"/>
                  </a:ext>
                </a:extLst>
              </a:tr>
              <a:tr h="953588">
                <a:tc>
                  <a:txBody>
                    <a:bodyPr/>
                    <a:lstStyle/>
                    <a:p>
                      <a:pPr>
                        <a:lnSpc>
                          <a:spcPct val="107000"/>
                        </a:lnSpc>
                        <a:spcAft>
                          <a:spcPts val="800"/>
                        </a:spcAft>
                      </a:pPr>
                      <a:r>
                        <a:rPr lang="da-DK" sz="1600" b="1">
                          <a:solidFill>
                            <a:srgbClr val="FFFFFF"/>
                          </a:solidFill>
                          <a:effectLst/>
                        </a:rPr>
                        <a:t>Børn der har:</a:t>
                      </a:r>
                      <a:endParaRPr lang="da-DK" sz="16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142514" marR="85508" marT="85508" marB="85508">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marL="342900" lvl="0" indent="-342900">
                        <a:lnSpc>
                          <a:spcPct val="107000"/>
                        </a:lnSpc>
                        <a:buFont typeface="Wingdings" panose="05000000000000000000" pitchFamily="2" charset="2"/>
                        <a:buChar char=""/>
                      </a:pPr>
                      <a:r>
                        <a:rPr lang="da-DK" sz="1600" dirty="0">
                          <a:solidFill>
                            <a:schemeClr val="tx1">
                              <a:lumMod val="85000"/>
                              <a:lumOff val="15000"/>
                            </a:schemeClr>
                          </a:solidFill>
                          <a:effectLst/>
                        </a:rPr>
                        <a:t>Boet flere steder og har boet på flere anbringelsessteder inkl. Plejefamilier</a:t>
                      </a:r>
                    </a:p>
                    <a:p>
                      <a:pPr marL="342900" lvl="0" indent="-342900">
                        <a:lnSpc>
                          <a:spcPct val="107000"/>
                        </a:lnSpc>
                        <a:spcAft>
                          <a:spcPts val="800"/>
                        </a:spcAft>
                        <a:buFont typeface="Wingdings" panose="05000000000000000000" pitchFamily="2" charset="2"/>
                        <a:buChar char=""/>
                      </a:pPr>
                      <a:r>
                        <a:rPr lang="da-DK" sz="1600" dirty="0">
                          <a:solidFill>
                            <a:schemeClr val="tx1">
                              <a:lumMod val="85000"/>
                              <a:lumOff val="15000"/>
                            </a:schemeClr>
                          </a:solidFill>
                          <a:effectLst/>
                        </a:rPr>
                        <a:t>Har passet deres forældre og søskende</a:t>
                      </a:r>
                      <a:endParaRPr lang="da-DK" sz="1600" dirty="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142514" marR="85508" marT="85508" marB="85508">
                    <a:lnL w="38100" cap="flat" cmpd="sng" algn="ctr">
                      <a:solidFill>
                        <a:srgbClr val="FFFFFF"/>
                      </a:solidFill>
                      <a:prstDash val="solid"/>
                    </a:lnL>
                    <a:lnR w="12700" cmpd="sng">
                      <a:noFill/>
                      <a:prstDash val="solid"/>
                    </a:lnR>
                    <a:lnT w="38100" cap="flat" cmpd="sng" algn="ctr">
                      <a:solidFill>
                        <a:srgbClr val="FFFFFF"/>
                      </a:solidFill>
                      <a:prstDash val="solid"/>
                    </a:lnT>
                    <a:lnB w="38100" cap="flat" cmpd="sng" algn="ctr">
                      <a:solidFill>
                        <a:srgbClr val="FFFFFF"/>
                      </a:solidFill>
                      <a:prstDash val="solid"/>
                    </a:lnB>
                    <a:solidFill>
                      <a:srgbClr val="878E8B">
                        <a:alpha val="30196"/>
                      </a:srgbClr>
                    </a:solidFill>
                  </a:tcPr>
                </a:tc>
                <a:extLst>
                  <a:ext uri="{0D108BD9-81ED-4DB2-BD59-A6C34878D82A}">
                    <a16:rowId xmlns:a16="http://schemas.microsoft.com/office/drawing/2014/main" val="1878420704"/>
                  </a:ext>
                </a:extLst>
              </a:tr>
              <a:tr h="1413046">
                <a:tc>
                  <a:txBody>
                    <a:bodyPr/>
                    <a:lstStyle/>
                    <a:p>
                      <a:pPr>
                        <a:lnSpc>
                          <a:spcPct val="107000"/>
                        </a:lnSpc>
                        <a:spcAft>
                          <a:spcPts val="800"/>
                        </a:spcAft>
                      </a:pPr>
                      <a:r>
                        <a:rPr lang="da-DK" sz="1600" b="1">
                          <a:solidFill>
                            <a:srgbClr val="FFFFFF"/>
                          </a:solidFill>
                          <a:effectLst/>
                        </a:rPr>
                        <a:t>Børn der er:</a:t>
                      </a:r>
                      <a:endParaRPr lang="da-DK" sz="16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142514" marR="85508" marT="85508" marB="85508">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tc>
                  <a:txBody>
                    <a:bodyPr/>
                    <a:lstStyle/>
                    <a:p>
                      <a:pPr marL="342900" lvl="0" indent="-342900">
                        <a:lnSpc>
                          <a:spcPct val="107000"/>
                        </a:lnSpc>
                        <a:buFont typeface="Wingdings" panose="05000000000000000000" pitchFamily="2" charset="2"/>
                        <a:buChar char=""/>
                      </a:pPr>
                      <a:r>
                        <a:rPr lang="da-DK" sz="1600">
                          <a:solidFill>
                            <a:schemeClr val="tx1">
                              <a:lumMod val="85000"/>
                              <a:lumOff val="15000"/>
                            </a:schemeClr>
                          </a:solidFill>
                          <a:effectLst/>
                        </a:rPr>
                        <a:t>Super sensitive</a:t>
                      </a:r>
                    </a:p>
                    <a:p>
                      <a:pPr marL="342900" lvl="0" indent="-342900">
                        <a:lnSpc>
                          <a:spcPct val="107000"/>
                        </a:lnSpc>
                        <a:buFont typeface="Wingdings" panose="05000000000000000000" pitchFamily="2" charset="2"/>
                        <a:buChar char=""/>
                      </a:pPr>
                      <a:r>
                        <a:rPr lang="da-DK" sz="1600">
                          <a:solidFill>
                            <a:schemeClr val="tx1">
                              <a:lumMod val="85000"/>
                              <a:lumOff val="15000"/>
                            </a:schemeClr>
                          </a:solidFill>
                          <a:effectLst/>
                        </a:rPr>
                        <a:t>Mødt med ingen krav, vold og afvisninger</a:t>
                      </a:r>
                    </a:p>
                    <a:p>
                      <a:pPr marL="342900" lvl="0" indent="-342900">
                        <a:lnSpc>
                          <a:spcPct val="107000"/>
                        </a:lnSpc>
                        <a:buFont typeface="Wingdings" panose="05000000000000000000" pitchFamily="2" charset="2"/>
                        <a:buChar char=""/>
                      </a:pPr>
                      <a:r>
                        <a:rPr lang="da-DK" sz="1600">
                          <a:solidFill>
                            <a:schemeClr val="tx1">
                              <a:lumMod val="85000"/>
                              <a:lumOff val="15000"/>
                            </a:schemeClr>
                          </a:solidFill>
                          <a:effectLst/>
                        </a:rPr>
                        <a:t>Kognitivt udfordret og har svært ved at nuancere</a:t>
                      </a:r>
                    </a:p>
                    <a:p>
                      <a:pPr marL="342900" lvl="0" indent="-342900">
                        <a:lnSpc>
                          <a:spcPct val="107000"/>
                        </a:lnSpc>
                        <a:spcAft>
                          <a:spcPts val="800"/>
                        </a:spcAft>
                        <a:buFont typeface="Wingdings" panose="05000000000000000000" pitchFamily="2" charset="2"/>
                        <a:buChar char=""/>
                      </a:pPr>
                      <a:r>
                        <a:rPr lang="da-DK" sz="1600">
                          <a:solidFill>
                            <a:schemeClr val="tx1">
                              <a:lumMod val="85000"/>
                              <a:lumOff val="15000"/>
                            </a:schemeClr>
                          </a:solidFill>
                          <a:effectLst/>
                        </a:rPr>
                        <a:t>Vanskelige og som nogle i samfundet har svært ved at rumme</a:t>
                      </a:r>
                      <a:endParaRPr lang="da-DK" sz="160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142514" marR="85508" marT="85508" marB="85508">
                    <a:lnL w="38100" cap="flat" cmpd="sng" algn="ctr">
                      <a:solidFill>
                        <a:srgbClr val="FFFFFF"/>
                      </a:solidFill>
                      <a:prstDash val="solid"/>
                    </a:lnL>
                    <a:lnR w="38100" cap="flat" cmpd="sng" algn="ctr">
                      <a:noFill/>
                      <a:prstDash val="solid"/>
                    </a:lnR>
                    <a:lnT w="38100" cap="flat" cmpd="sng" algn="ctr">
                      <a:solidFill>
                        <a:srgbClr val="FFFFFF"/>
                      </a:solidFill>
                      <a:prstDash val="solid"/>
                    </a:lnT>
                    <a:lnB w="38100" cap="flat" cmpd="sng" algn="ctr">
                      <a:solidFill>
                        <a:srgbClr val="FFFFFF"/>
                      </a:solidFill>
                      <a:prstDash val="solid"/>
                    </a:lnB>
                    <a:solidFill>
                      <a:srgbClr val="878E8B">
                        <a:alpha val="14902"/>
                      </a:srgbClr>
                    </a:solidFill>
                  </a:tcPr>
                </a:tc>
                <a:extLst>
                  <a:ext uri="{0D108BD9-81ED-4DB2-BD59-A6C34878D82A}">
                    <a16:rowId xmlns:a16="http://schemas.microsoft.com/office/drawing/2014/main" val="849898750"/>
                  </a:ext>
                </a:extLst>
              </a:tr>
              <a:tr h="1217675">
                <a:tc>
                  <a:txBody>
                    <a:bodyPr/>
                    <a:lstStyle/>
                    <a:p>
                      <a:pPr>
                        <a:lnSpc>
                          <a:spcPct val="107000"/>
                        </a:lnSpc>
                        <a:spcAft>
                          <a:spcPts val="800"/>
                        </a:spcAft>
                      </a:pPr>
                      <a:r>
                        <a:rPr lang="da-DK" sz="1600" b="1">
                          <a:solidFill>
                            <a:srgbClr val="FFFFFF"/>
                          </a:solidFill>
                          <a:effectLst/>
                        </a:rPr>
                        <a:t>Børn der:</a:t>
                      </a:r>
                      <a:endParaRPr lang="da-DK" sz="16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142514" marR="85508" marT="85508" marB="85508">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noFill/>
                      <a:prstDash val="solid"/>
                    </a:lnB>
                    <a:solidFill>
                      <a:srgbClr val="636B68">
                        <a:alpha val="69804"/>
                      </a:srgbClr>
                    </a:solidFill>
                  </a:tcPr>
                </a:tc>
                <a:tc>
                  <a:txBody>
                    <a:bodyPr/>
                    <a:lstStyle/>
                    <a:p>
                      <a:pPr marL="342900" lvl="0" indent="-342900">
                        <a:lnSpc>
                          <a:spcPct val="107000"/>
                        </a:lnSpc>
                        <a:buFont typeface="Wingdings" panose="05000000000000000000" pitchFamily="2" charset="2"/>
                        <a:buChar char=""/>
                      </a:pPr>
                      <a:r>
                        <a:rPr lang="da-DK" sz="1600" dirty="0">
                          <a:solidFill>
                            <a:schemeClr val="tx1">
                              <a:lumMod val="85000"/>
                              <a:lumOff val="15000"/>
                            </a:schemeClr>
                          </a:solidFill>
                          <a:effectLst/>
                        </a:rPr>
                        <a:t>Higer efter at blive holdt af, selv om deres adfærd udtrykker noget andet</a:t>
                      </a:r>
                    </a:p>
                    <a:p>
                      <a:pPr marL="342900" lvl="0" indent="-342900">
                        <a:lnSpc>
                          <a:spcPct val="107000"/>
                        </a:lnSpc>
                        <a:spcAft>
                          <a:spcPts val="800"/>
                        </a:spcAft>
                        <a:buFont typeface="Wingdings" panose="05000000000000000000" pitchFamily="2" charset="2"/>
                        <a:buChar char=""/>
                      </a:pPr>
                      <a:r>
                        <a:rPr lang="da-DK" sz="1600" dirty="0">
                          <a:solidFill>
                            <a:schemeClr val="tx1">
                              <a:lumMod val="85000"/>
                              <a:lumOff val="15000"/>
                            </a:schemeClr>
                          </a:solidFill>
                          <a:effectLst/>
                        </a:rPr>
                        <a:t>Kan være udadreagerende og kan finde på at bruge våben mod personalet</a:t>
                      </a:r>
                      <a:endParaRPr lang="da-DK" sz="1600" dirty="0">
                        <a:solidFill>
                          <a:schemeClr val="tx1">
                            <a:lumMod val="85000"/>
                            <a:lumOff val="1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142514" marR="85508" marT="85508" marB="85508">
                    <a:lnL w="38100" cap="flat" cmpd="sng" algn="ctr">
                      <a:solidFill>
                        <a:srgbClr val="FFFFFF"/>
                      </a:solidFill>
                      <a:prstDash val="solid"/>
                    </a:lnL>
                    <a:lnR w="12700" cmpd="sng">
                      <a:noFill/>
                      <a:prstDash val="solid"/>
                    </a:lnR>
                    <a:lnT w="38100" cap="flat" cmpd="sng" algn="ctr">
                      <a:solidFill>
                        <a:srgbClr val="FFFFFF"/>
                      </a:solidFill>
                      <a:prstDash val="solid"/>
                    </a:lnT>
                    <a:lnB w="12700" cmpd="sng">
                      <a:noFill/>
                      <a:prstDash val="solid"/>
                    </a:lnB>
                    <a:solidFill>
                      <a:srgbClr val="878E8B">
                        <a:alpha val="30196"/>
                      </a:srgbClr>
                    </a:solidFill>
                  </a:tcPr>
                </a:tc>
                <a:extLst>
                  <a:ext uri="{0D108BD9-81ED-4DB2-BD59-A6C34878D82A}">
                    <a16:rowId xmlns:a16="http://schemas.microsoft.com/office/drawing/2014/main" val="1760868286"/>
                  </a:ext>
                </a:extLst>
              </a:tr>
            </a:tbl>
          </a:graphicData>
        </a:graphic>
      </p:graphicFrame>
    </p:spTree>
    <p:extLst>
      <p:ext uri="{BB962C8B-B14F-4D97-AF65-F5344CB8AC3E}">
        <p14:creationId xmlns:p14="http://schemas.microsoft.com/office/powerpoint/2010/main" val="8803102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418E8E8D-37E9-46B6-A37F-CB67C47AD4A0}"/>
              </a:ext>
            </a:extLst>
          </p:cNvPr>
          <p:cNvSpPr>
            <a:spLocks noGrp="1"/>
          </p:cNvSpPr>
          <p:nvPr>
            <p:ph type="title"/>
          </p:nvPr>
        </p:nvSpPr>
        <p:spPr>
          <a:xfrm>
            <a:off x="2311147" y="365760"/>
            <a:ext cx="7569706" cy="1288238"/>
          </a:xfrm>
        </p:spPr>
        <p:txBody>
          <a:bodyPr anchor="ctr">
            <a:normAutofit/>
          </a:bodyPr>
          <a:lstStyle/>
          <a:p>
            <a:pPr algn="ctr"/>
            <a:r>
              <a:rPr lang="da-DK" dirty="0"/>
              <a:t>Faglighed og/eller erfaring</a:t>
            </a:r>
            <a:endParaRPr lang="da-DK"/>
          </a:p>
        </p:txBody>
      </p:sp>
      <p:sp>
        <p:nvSpPr>
          <p:cNvPr id="3" name="Pladsholder til indhold 2">
            <a:extLst>
              <a:ext uri="{FF2B5EF4-FFF2-40B4-BE49-F238E27FC236}">
                <a16:creationId xmlns:a16="http://schemas.microsoft.com/office/drawing/2014/main" id="{ECD9978E-FA62-465F-80B0-2DC7CB51829B}"/>
              </a:ext>
            </a:extLst>
          </p:cNvPr>
          <p:cNvSpPr>
            <a:spLocks noGrp="1"/>
          </p:cNvSpPr>
          <p:nvPr>
            <p:ph idx="1"/>
          </p:nvPr>
        </p:nvSpPr>
        <p:spPr>
          <a:xfrm>
            <a:off x="2060295" y="1446835"/>
            <a:ext cx="7966138" cy="4815069"/>
          </a:xfrm>
        </p:spPr>
        <p:txBody>
          <a:bodyPr anchor="t">
            <a:noAutofit/>
          </a:bodyPr>
          <a:lstStyle/>
          <a:p>
            <a:pPr marL="0" indent="0">
              <a:buNone/>
            </a:pPr>
            <a:r>
              <a:rPr lang="da-DK" dirty="0"/>
              <a:t>I Nødråb fra børnehjemmet fremgår det, at i 70 af de 76 steder med påbud, vurderer tilsynet at der er mangel på faglig kompetence.</a:t>
            </a:r>
          </a:p>
          <a:p>
            <a:pPr marL="0" indent="0">
              <a:buNone/>
            </a:pPr>
            <a:r>
              <a:rPr lang="da-DK" dirty="0"/>
              <a:t>Tidl. Direktør i socialstyrelsen oplyser, at han har prøvet at få igennem, at der lovkrav om at en i ledelsen skal have relevant erfaring – KL har sat sig i mod.</a:t>
            </a:r>
          </a:p>
          <a:p>
            <a:pPr marL="0" indent="0">
              <a:buNone/>
            </a:pPr>
            <a:r>
              <a:rPr lang="da-DK" dirty="0"/>
              <a:t>De interviewede siger, at faglighed er vigtig for at kunne tilrettelægge en dag, som børnene er trygge i. To mener dog at det også handler om, hvilken opdragelse du har fået, kan du læse et andet menneske, kan du mentaliserer, har du evne til at skille arbejde fra fritid. </a:t>
            </a:r>
          </a:p>
        </p:txBody>
      </p:sp>
    </p:spTree>
    <p:extLst>
      <p:ext uri="{BB962C8B-B14F-4D97-AF65-F5344CB8AC3E}">
        <p14:creationId xmlns:p14="http://schemas.microsoft.com/office/powerpoint/2010/main" val="185582493"/>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AA247F36-AA85-4235-B338-C89C36E9E4F8}"/>
              </a:ext>
            </a:extLst>
          </p:cNvPr>
          <p:cNvSpPr>
            <a:spLocks noGrp="1"/>
          </p:cNvSpPr>
          <p:nvPr>
            <p:ph type="title"/>
          </p:nvPr>
        </p:nvSpPr>
        <p:spPr>
          <a:xfrm>
            <a:off x="2311147" y="365760"/>
            <a:ext cx="7569706" cy="1288238"/>
          </a:xfrm>
        </p:spPr>
        <p:txBody>
          <a:bodyPr anchor="ctr">
            <a:normAutofit/>
          </a:bodyPr>
          <a:lstStyle/>
          <a:p>
            <a:pPr algn="ctr"/>
            <a:r>
              <a:rPr lang="da-DK" dirty="0"/>
              <a:t>Arbejdsforhold</a:t>
            </a:r>
            <a:endParaRPr lang="da-DK"/>
          </a:p>
        </p:txBody>
      </p:sp>
      <p:sp>
        <p:nvSpPr>
          <p:cNvPr id="3" name="Pladsholder til indhold 2">
            <a:extLst>
              <a:ext uri="{FF2B5EF4-FFF2-40B4-BE49-F238E27FC236}">
                <a16:creationId xmlns:a16="http://schemas.microsoft.com/office/drawing/2014/main" id="{54E3343E-F2AA-4DE8-A446-A30C313193CC}"/>
              </a:ext>
            </a:extLst>
          </p:cNvPr>
          <p:cNvSpPr>
            <a:spLocks noGrp="1"/>
          </p:cNvSpPr>
          <p:nvPr>
            <p:ph idx="1"/>
          </p:nvPr>
        </p:nvSpPr>
        <p:spPr>
          <a:xfrm>
            <a:off x="2165569" y="1956816"/>
            <a:ext cx="7860863" cy="4024884"/>
          </a:xfrm>
        </p:spPr>
        <p:txBody>
          <a:bodyPr anchor="t">
            <a:normAutofit/>
          </a:bodyPr>
          <a:lstStyle/>
          <a:p>
            <a:pPr marL="0" indent="0">
              <a:buNone/>
            </a:pPr>
            <a:r>
              <a:rPr lang="da-DK" sz="2400" b="1"/>
              <a:t>Psykiske forhold: </a:t>
            </a:r>
            <a:r>
              <a:rPr lang="da-DK" sz="2400"/>
              <a:t>der peges på evnen til at kunne holde fri: </a:t>
            </a:r>
            <a:r>
              <a:rPr lang="da-DK" sz="2400" dirty="0">
                <a:effectLst/>
                <a:latin typeface="Arial" panose="020B0604020202020204" pitchFamily="34" charset="0"/>
                <a:ea typeface="Calibri" panose="020F0502020204030204" pitchFamily="34" charset="0"/>
              </a:rPr>
              <a:t>”Albert”: ”JA, at holde fri!” Han forklarer: ”hvis du kommer hjem fra en 15 timers vagt, så har du et kognitivt </a:t>
            </a:r>
            <a:r>
              <a:rPr lang="da-DK" sz="2400">
                <a:effectLst/>
                <a:latin typeface="Arial" panose="020B0604020202020204" pitchFamily="34" charset="0"/>
                <a:ea typeface="Calibri" panose="020F0502020204030204" pitchFamily="34" charset="0"/>
              </a:rPr>
              <a:t>overload</a:t>
            </a:r>
            <a:r>
              <a:rPr lang="da-DK" sz="2400" dirty="0">
                <a:effectLst/>
                <a:latin typeface="Arial" panose="020B0604020202020204" pitchFamily="34" charset="0"/>
                <a:ea typeface="Calibri" panose="020F0502020204030204" pitchFamily="34" charset="0"/>
              </a:rPr>
              <a:t>. Fordi du har anerkendt, og du har mentaliseret, og du har rummet. Det er lige før, at når jeg kommer hjem, så kan jeg ikke en gang, så kan jeg nærmest ikke rumme noget som helst, når jeg kommer hjem, fordi jeg er træt heroppe (hovedet). Det er ikke fysisk træthed. Altså, det er bare, det skal bare falde ned igen, mit hoved”.</a:t>
            </a:r>
          </a:p>
          <a:p>
            <a:pPr marL="0" indent="0">
              <a:buNone/>
            </a:pPr>
            <a:r>
              <a:rPr lang="da-DK" sz="2400" dirty="0">
                <a:latin typeface="Arial" panose="020B0604020202020204" pitchFamily="34" charset="0"/>
              </a:rPr>
              <a:t>. </a:t>
            </a:r>
            <a:endParaRPr lang="da-DK" sz="2400" b="1" i="1" dirty="0"/>
          </a:p>
        </p:txBody>
      </p:sp>
    </p:spTree>
    <p:extLst>
      <p:ext uri="{BB962C8B-B14F-4D97-AF65-F5344CB8AC3E}">
        <p14:creationId xmlns:p14="http://schemas.microsoft.com/office/powerpoint/2010/main" val="2615799575"/>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12"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95355F7D-DD26-4A6F-8098-E0891ECB2F1E}"/>
              </a:ext>
            </a:extLst>
          </p:cNvPr>
          <p:cNvSpPr>
            <a:spLocks noGrp="1"/>
          </p:cNvSpPr>
          <p:nvPr>
            <p:ph type="title"/>
          </p:nvPr>
        </p:nvSpPr>
        <p:spPr>
          <a:xfrm>
            <a:off x="2311147" y="365760"/>
            <a:ext cx="7569706" cy="1288238"/>
          </a:xfrm>
        </p:spPr>
        <p:txBody>
          <a:bodyPr anchor="ctr">
            <a:normAutofit/>
          </a:bodyPr>
          <a:lstStyle/>
          <a:p>
            <a:pPr algn="ctr"/>
            <a:r>
              <a:rPr lang="da-DK" dirty="0"/>
              <a:t>Arbejdsforhold 2</a:t>
            </a:r>
            <a:endParaRPr lang="da-DK"/>
          </a:p>
        </p:txBody>
      </p:sp>
      <p:sp>
        <p:nvSpPr>
          <p:cNvPr id="3" name="Pladsholder til indhold 2">
            <a:extLst>
              <a:ext uri="{FF2B5EF4-FFF2-40B4-BE49-F238E27FC236}">
                <a16:creationId xmlns:a16="http://schemas.microsoft.com/office/drawing/2014/main" id="{87494A43-8F6A-44CD-B440-41E355F77A4E}"/>
              </a:ext>
            </a:extLst>
          </p:cNvPr>
          <p:cNvSpPr>
            <a:spLocks noGrp="1"/>
          </p:cNvSpPr>
          <p:nvPr>
            <p:ph idx="1"/>
          </p:nvPr>
        </p:nvSpPr>
        <p:spPr>
          <a:xfrm>
            <a:off x="2165569" y="1956816"/>
            <a:ext cx="7860863" cy="4024884"/>
          </a:xfrm>
        </p:spPr>
        <p:txBody>
          <a:bodyPr anchor="t">
            <a:normAutofit/>
          </a:bodyPr>
          <a:lstStyle/>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kumimoji="0" lang="da-DK" sz="2000" b="1" i="0" u="none" strike="noStrike" kern="1200" cap="none" spc="0" normalizeH="0" baseline="0" noProof="0" dirty="0">
                <a:ln>
                  <a:noFill/>
                </a:ln>
                <a:effectLst/>
                <a:uLnTx/>
                <a:uFillTx/>
                <a:latin typeface="Arial" panose="020B0604020202020204" pitchFamily="34" charset="0"/>
                <a:ea typeface="+mn-ea"/>
                <a:cs typeface="+mn-cs"/>
              </a:rPr>
              <a:t>Rammer:</a:t>
            </a: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kumimoji="0" lang="da-DK" sz="2000" b="1" i="1" u="none" strike="noStrike" kern="1200" cap="none" spc="0" normalizeH="0" baseline="0" noProof="0" dirty="0">
                <a:ln>
                  <a:noFill/>
                </a:ln>
                <a:effectLst/>
                <a:uLnTx/>
                <a:uFillTx/>
                <a:latin typeface="Arial" panose="020B0604020202020204" pitchFamily="34" charset="0"/>
                <a:ea typeface="+mn-ea"/>
                <a:cs typeface="+mn-cs"/>
              </a:rPr>
              <a:t>Arbejdstid: </a:t>
            </a:r>
            <a:r>
              <a:rPr kumimoji="0" lang="da-DK" sz="2000" b="0" i="0" u="none" strike="noStrike" kern="1200" cap="none" spc="0" normalizeH="0" baseline="0" noProof="0" dirty="0">
                <a:ln>
                  <a:noFill/>
                </a:ln>
                <a:effectLst/>
                <a:uLnTx/>
                <a:uFillTx/>
                <a:latin typeface="Arial" panose="020B0604020202020204" pitchFamily="34" charset="0"/>
                <a:ea typeface="+mn-ea"/>
                <a:cs typeface="+mn-cs"/>
              </a:rPr>
              <a:t>fylder ikke meget</a:t>
            </a: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kumimoji="0" lang="da-DK" sz="2000" b="1" i="1" u="none" strike="noStrike" kern="1200" cap="none" spc="0" normalizeH="0" baseline="0" noProof="0" dirty="0">
                <a:ln>
                  <a:noFill/>
                </a:ln>
                <a:effectLst/>
                <a:uLnTx/>
                <a:uFillTx/>
                <a:latin typeface="Arial" panose="020B0604020202020204" pitchFamily="34" charset="0"/>
                <a:ea typeface="+mn-ea"/>
                <a:cs typeface="+mn-cs"/>
              </a:rPr>
              <a:t>Vikarer:</a:t>
            </a:r>
            <a:r>
              <a:rPr kumimoji="0" lang="da-DK" sz="2000" b="0" i="0" u="none" strike="noStrike" kern="1200" cap="none" spc="0" normalizeH="0" baseline="0" noProof="0" dirty="0">
                <a:ln>
                  <a:noFill/>
                </a:ln>
                <a:effectLst/>
                <a:uLnTx/>
                <a:uFillTx/>
                <a:latin typeface="Arial" panose="020B0604020202020204" pitchFamily="34" charset="0"/>
                <a:ea typeface="+mn-ea"/>
                <a:cs typeface="+mn-cs"/>
              </a:rPr>
              <a:t> Fylder meget. </a:t>
            </a:r>
          </a:p>
          <a:p>
            <a:pPr marL="0" indent="0">
              <a:spcAft>
                <a:spcPts val="800"/>
              </a:spcAft>
              <a:buNone/>
            </a:pPr>
            <a:r>
              <a:rPr lang="da-DK" sz="2000" dirty="0">
                <a:effectLst/>
                <a:latin typeface="Arial" panose="020B0604020202020204" pitchFamily="34" charset="0"/>
                <a:ea typeface="Calibri" panose="020F0502020204030204" pitchFamily="34" charset="0"/>
                <a:cs typeface="Times New Roman" panose="02020603050405020304" pitchFamily="18" charset="0"/>
              </a:rPr>
              <a:t>Vi arbejder meget i det der mentalisering (forklarer metoden), og så kommer der en vikar ind, som ikke helt kender de samme ting, så udfordrer de børnene, som bliver rigtig utrygge, for hvad kan jeg forvente af de her voksne. Jeg vil sige, at der er så meget </a:t>
            </a:r>
            <a:r>
              <a:rPr lang="da-DK" sz="2000" dirty="0" err="1">
                <a:effectLst/>
                <a:latin typeface="Arial" panose="020B0604020202020204" pitchFamily="34" charset="0"/>
                <a:ea typeface="Calibri" panose="020F0502020204030204" pitchFamily="34" charset="0"/>
                <a:cs typeface="Times New Roman" panose="02020603050405020304" pitchFamily="18" charset="0"/>
              </a:rPr>
              <a:t>fingerspittzgefühle</a:t>
            </a:r>
            <a:r>
              <a:rPr lang="da-DK" sz="2000" dirty="0">
                <a:effectLst/>
                <a:latin typeface="Arial" panose="020B0604020202020204" pitchFamily="34" charset="0"/>
                <a:ea typeface="Calibri" panose="020F0502020204030204" pitchFamily="34" charset="0"/>
                <a:cs typeface="Times New Roman" panose="02020603050405020304" pitchFamily="18" charset="0"/>
              </a:rPr>
              <a:t> i det her arbejde, og det er ikke sikkert, at man som udefrakommende lægger mærke til de her ting, men os, der kender de her børn, vi ved i hvert fald godt, hvornår vi skal trække os eller skifte fokus, for at det ikke ender op i, hvor det kan blive rigtig voldsomt. Så det er vigtigt”.</a:t>
            </a:r>
            <a:endParaRPr lang="da-DK" sz="20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endParaRPr lang="da-DK" sz="2000" dirty="0"/>
          </a:p>
        </p:txBody>
      </p:sp>
    </p:spTree>
    <p:extLst>
      <p:ext uri="{BB962C8B-B14F-4D97-AF65-F5344CB8AC3E}">
        <p14:creationId xmlns:p14="http://schemas.microsoft.com/office/powerpoint/2010/main" val="3198520637"/>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CB5DFCDA-694D-4637-8E9B-038575194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9952075" cy="6858000"/>
          </a:xfrm>
          <a:custGeom>
            <a:avLst/>
            <a:gdLst>
              <a:gd name="connsiteX0" fmla="*/ 9952075 w 9952075"/>
              <a:gd name="connsiteY0" fmla="*/ 6858000 h 6858000"/>
              <a:gd name="connsiteX1" fmla="*/ 108694 w 9952075"/>
              <a:gd name="connsiteY1" fmla="*/ 6858000 h 6858000"/>
              <a:gd name="connsiteX2" fmla="*/ 79127 w 9952075"/>
              <a:gd name="connsiteY2" fmla="*/ 6681235 h 6858000"/>
              <a:gd name="connsiteX3" fmla="*/ 0 w 9952075"/>
              <a:gd name="connsiteY3" fmla="*/ 5565888 h 6858000"/>
              <a:gd name="connsiteX4" fmla="*/ 2190696 w 9952075"/>
              <a:gd name="connsiteY4" fmla="*/ 145339 h 6858000"/>
              <a:gd name="connsiteX5" fmla="*/ 2339431 w 9952075"/>
              <a:gd name="connsiteY5" fmla="*/ 0 h 6858000"/>
              <a:gd name="connsiteX6" fmla="*/ 9952075 w 9952075"/>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52075" h="6858000">
                <a:moveTo>
                  <a:pt x="9952075"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9952075"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E4DB276E-BFF1-43F5-AB90-7ABA4B9A9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9652017" cy="6858000"/>
          </a:xfrm>
          <a:custGeom>
            <a:avLst/>
            <a:gdLst>
              <a:gd name="connsiteX0" fmla="*/ 9652017 w 9652017"/>
              <a:gd name="connsiteY0" fmla="*/ 6858000 h 6858000"/>
              <a:gd name="connsiteX1" fmla="*/ 112827 w 9652017"/>
              <a:gd name="connsiteY1" fmla="*/ 6858000 h 6858000"/>
              <a:gd name="connsiteX2" fmla="*/ 76084 w 9652017"/>
              <a:gd name="connsiteY2" fmla="*/ 6638337 h 6858000"/>
              <a:gd name="connsiteX3" fmla="*/ 0 w 9652017"/>
              <a:gd name="connsiteY3" fmla="*/ 5565888 h 6858000"/>
              <a:gd name="connsiteX4" fmla="*/ 2157501 w 9652017"/>
              <a:gd name="connsiteY4" fmla="*/ 301488 h 6858000"/>
              <a:gd name="connsiteX5" fmla="*/ 2472310 w 9652017"/>
              <a:gd name="connsiteY5" fmla="*/ 0 h 6858000"/>
              <a:gd name="connsiteX6" fmla="*/ 9652017 w 9652017"/>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652017" h="6858000">
                <a:moveTo>
                  <a:pt x="9652017" y="6858000"/>
                </a:moveTo>
                <a:lnTo>
                  <a:pt x="112827" y="6858000"/>
                </a:lnTo>
                <a:lnTo>
                  <a:pt x="76084" y="6638337"/>
                </a:lnTo>
                <a:cubicBezTo>
                  <a:pt x="25944" y="6288079"/>
                  <a:pt x="0" y="5930014"/>
                  <a:pt x="0" y="5565888"/>
                </a:cubicBezTo>
                <a:cubicBezTo>
                  <a:pt x="0" y="3514654"/>
                  <a:pt x="823309" y="1655711"/>
                  <a:pt x="2157501" y="301488"/>
                </a:cubicBezTo>
                <a:lnTo>
                  <a:pt x="2472310" y="0"/>
                </a:lnTo>
                <a:lnTo>
                  <a:pt x="9652017" y="0"/>
                </a:ln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el 1">
            <a:extLst>
              <a:ext uri="{FF2B5EF4-FFF2-40B4-BE49-F238E27FC236}">
                <a16:creationId xmlns:a16="http://schemas.microsoft.com/office/drawing/2014/main" id="{C1316539-6AEF-452E-B4E9-A153D28C5EFF}"/>
              </a:ext>
            </a:extLst>
          </p:cNvPr>
          <p:cNvSpPr>
            <a:spLocks noGrp="1"/>
          </p:cNvSpPr>
          <p:nvPr>
            <p:ph type="title"/>
          </p:nvPr>
        </p:nvSpPr>
        <p:spPr>
          <a:xfrm>
            <a:off x="838200" y="365126"/>
            <a:ext cx="7757694" cy="1288238"/>
          </a:xfrm>
        </p:spPr>
        <p:txBody>
          <a:bodyPr anchor="b">
            <a:normAutofit/>
          </a:bodyPr>
          <a:lstStyle/>
          <a:p>
            <a:r>
              <a:rPr lang="da-DK" dirty="0"/>
              <a:t>Lov om voksenansvar</a:t>
            </a:r>
          </a:p>
        </p:txBody>
      </p:sp>
      <p:sp>
        <p:nvSpPr>
          <p:cNvPr id="3" name="Pladsholder til indhold 2">
            <a:extLst>
              <a:ext uri="{FF2B5EF4-FFF2-40B4-BE49-F238E27FC236}">
                <a16:creationId xmlns:a16="http://schemas.microsoft.com/office/drawing/2014/main" id="{F9EE46AC-DEB2-4056-9487-31F55ED68B59}"/>
              </a:ext>
            </a:extLst>
          </p:cNvPr>
          <p:cNvSpPr>
            <a:spLocks noGrp="1"/>
          </p:cNvSpPr>
          <p:nvPr>
            <p:ph idx="1"/>
          </p:nvPr>
        </p:nvSpPr>
        <p:spPr>
          <a:xfrm>
            <a:off x="838198" y="1956390"/>
            <a:ext cx="7322290" cy="3907465"/>
          </a:xfrm>
        </p:spPr>
        <p:txBody>
          <a:bodyPr anchor="t">
            <a:normAutofit/>
          </a:bodyPr>
          <a:lstStyle/>
          <a:p>
            <a:pPr marL="0" indent="0">
              <a:buNone/>
            </a:pPr>
            <a:r>
              <a:rPr lang="da-DK" dirty="0"/>
              <a:t>Alle er vidende om lovgivningen</a:t>
            </a:r>
          </a:p>
          <a:p>
            <a:pPr marL="0" indent="0">
              <a:buNone/>
            </a:pPr>
            <a:r>
              <a:rPr lang="da-DK" dirty="0"/>
              <a:t>Det er meget forskelligt, hvordan man undervises og af hvem</a:t>
            </a:r>
          </a:p>
          <a:p>
            <a:pPr marL="0" indent="0">
              <a:buNone/>
            </a:pPr>
            <a:r>
              <a:rPr lang="da-DK" dirty="0"/>
              <a:t>Der er flere steder, som også bliver undervist i nænsomme greb, hvis der skal laves en fysisk magtanvendelse</a:t>
            </a:r>
          </a:p>
          <a:p>
            <a:pPr marL="0" indent="0">
              <a:buNone/>
            </a:pPr>
            <a:endParaRPr lang="da-DK" sz="2400" dirty="0"/>
          </a:p>
        </p:txBody>
      </p:sp>
    </p:spTree>
    <p:extLst>
      <p:ext uri="{BB962C8B-B14F-4D97-AF65-F5344CB8AC3E}">
        <p14:creationId xmlns:p14="http://schemas.microsoft.com/office/powerpoint/2010/main" val="3951902572"/>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CB5DFCDA-694D-4637-8E9B-038575194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9952075" cy="6858000"/>
          </a:xfrm>
          <a:custGeom>
            <a:avLst/>
            <a:gdLst>
              <a:gd name="connsiteX0" fmla="*/ 9952075 w 9952075"/>
              <a:gd name="connsiteY0" fmla="*/ 6858000 h 6858000"/>
              <a:gd name="connsiteX1" fmla="*/ 108694 w 9952075"/>
              <a:gd name="connsiteY1" fmla="*/ 6858000 h 6858000"/>
              <a:gd name="connsiteX2" fmla="*/ 79127 w 9952075"/>
              <a:gd name="connsiteY2" fmla="*/ 6681235 h 6858000"/>
              <a:gd name="connsiteX3" fmla="*/ 0 w 9952075"/>
              <a:gd name="connsiteY3" fmla="*/ 5565888 h 6858000"/>
              <a:gd name="connsiteX4" fmla="*/ 2190696 w 9952075"/>
              <a:gd name="connsiteY4" fmla="*/ 145339 h 6858000"/>
              <a:gd name="connsiteX5" fmla="*/ 2339431 w 9952075"/>
              <a:gd name="connsiteY5" fmla="*/ 0 h 6858000"/>
              <a:gd name="connsiteX6" fmla="*/ 9952075 w 9952075"/>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52075" h="6858000">
                <a:moveTo>
                  <a:pt x="9952075"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9952075"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E4DB276E-BFF1-43F5-AB90-7ABA4B9A9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9652017" cy="6858000"/>
          </a:xfrm>
          <a:custGeom>
            <a:avLst/>
            <a:gdLst>
              <a:gd name="connsiteX0" fmla="*/ 9652017 w 9652017"/>
              <a:gd name="connsiteY0" fmla="*/ 6858000 h 6858000"/>
              <a:gd name="connsiteX1" fmla="*/ 112827 w 9652017"/>
              <a:gd name="connsiteY1" fmla="*/ 6858000 h 6858000"/>
              <a:gd name="connsiteX2" fmla="*/ 76084 w 9652017"/>
              <a:gd name="connsiteY2" fmla="*/ 6638337 h 6858000"/>
              <a:gd name="connsiteX3" fmla="*/ 0 w 9652017"/>
              <a:gd name="connsiteY3" fmla="*/ 5565888 h 6858000"/>
              <a:gd name="connsiteX4" fmla="*/ 2157501 w 9652017"/>
              <a:gd name="connsiteY4" fmla="*/ 301488 h 6858000"/>
              <a:gd name="connsiteX5" fmla="*/ 2472310 w 9652017"/>
              <a:gd name="connsiteY5" fmla="*/ 0 h 6858000"/>
              <a:gd name="connsiteX6" fmla="*/ 9652017 w 9652017"/>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652017" h="6858000">
                <a:moveTo>
                  <a:pt x="9652017" y="6858000"/>
                </a:moveTo>
                <a:lnTo>
                  <a:pt x="112827" y="6858000"/>
                </a:lnTo>
                <a:lnTo>
                  <a:pt x="76084" y="6638337"/>
                </a:lnTo>
                <a:cubicBezTo>
                  <a:pt x="25944" y="6288079"/>
                  <a:pt x="0" y="5930014"/>
                  <a:pt x="0" y="5565888"/>
                </a:cubicBezTo>
                <a:cubicBezTo>
                  <a:pt x="0" y="3514654"/>
                  <a:pt x="823309" y="1655711"/>
                  <a:pt x="2157501" y="301488"/>
                </a:cubicBezTo>
                <a:lnTo>
                  <a:pt x="2472310" y="0"/>
                </a:lnTo>
                <a:lnTo>
                  <a:pt x="9652017" y="0"/>
                </a:ln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el 1">
            <a:extLst>
              <a:ext uri="{FF2B5EF4-FFF2-40B4-BE49-F238E27FC236}">
                <a16:creationId xmlns:a16="http://schemas.microsoft.com/office/drawing/2014/main" id="{35BBAE78-5108-40F5-9FE4-2699D84533B2}"/>
              </a:ext>
            </a:extLst>
          </p:cNvPr>
          <p:cNvSpPr>
            <a:spLocks noGrp="1"/>
          </p:cNvSpPr>
          <p:nvPr>
            <p:ph type="title"/>
          </p:nvPr>
        </p:nvSpPr>
        <p:spPr>
          <a:xfrm>
            <a:off x="838200" y="365126"/>
            <a:ext cx="7757694" cy="1288238"/>
          </a:xfrm>
        </p:spPr>
        <p:txBody>
          <a:bodyPr anchor="b">
            <a:normAutofit/>
          </a:bodyPr>
          <a:lstStyle/>
          <a:p>
            <a:r>
              <a:rPr lang="da-DK" dirty="0"/>
              <a:t>Kollegaernes betydning</a:t>
            </a:r>
          </a:p>
        </p:txBody>
      </p:sp>
      <p:sp>
        <p:nvSpPr>
          <p:cNvPr id="3" name="Pladsholder til indhold 2">
            <a:extLst>
              <a:ext uri="{FF2B5EF4-FFF2-40B4-BE49-F238E27FC236}">
                <a16:creationId xmlns:a16="http://schemas.microsoft.com/office/drawing/2014/main" id="{54235C67-7757-45B0-A233-4AED826BBAAF}"/>
              </a:ext>
            </a:extLst>
          </p:cNvPr>
          <p:cNvSpPr>
            <a:spLocks noGrp="1"/>
          </p:cNvSpPr>
          <p:nvPr>
            <p:ph idx="1"/>
          </p:nvPr>
        </p:nvSpPr>
        <p:spPr>
          <a:xfrm>
            <a:off x="838198" y="1956390"/>
            <a:ext cx="7322290" cy="3907465"/>
          </a:xfrm>
        </p:spPr>
        <p:txBody>
          <a:bodyPr anchor="t">
            <a:noAutofit/>
          </a:bodyPr>
          <a:lstStyle/>
          <a:p>
            <a:pPr marL="0" indent="0">
              <a:buNone/>
            </a:pPr>
            <a:r>
              <a:rPr lang="da-DK" sz="2400" dirty="0"/>
              <a:t>I interviewene fremgår kollegers betydning og fællesskabets aftaler, som det væsentligste for at kunne yde et godt pædagogisk arbejde.</a:t>
            </a:r>
          </a:p>
          <a:p>
            <a:pPr marL="0" indent="0">
              <a:buNone/>
            </a:pPr>
            <a:r>
              <a:rPr lang="da-DK" sz="2400" dirty="0"/>
              <a:t>En siger: Vi agerer jo ud fra det vi </a:t>
            </a:r>
            <a:r>
              <a:rPr lang="da-DK" sz="2400" dirty="0" err="1"/>
              <a:t>aftaler…hvis</a:t>
            </a:r>
            <a:r>
              <a:rPr lang="da-DK" sz="2400" dirty="0"/>
              <a:t> vi bestemmer noget i plenum, så er det sådan det er, men derfor kan man jo godt have en anden overbevisning, men man bliver stadig nødt til at være tro mod personalegruppen.</a:t>
            </a:r>
          </a:p>
          <a:p>
            <a:pPr marL="0" indent="0">
              <a:buNone/>
            </a:pPr>
            <a:r>
              <a:rPr lang="da-DK" sz="2400" dirty="0"/>
              <a:t>En anden: man skal ikke stå i en situation: Fuck, hvad var det lige vi aftalte, jeg skal lige ind og læse referatet for p-mødet….</a:t>
            </a:r>
          </a:p>
        </p:txBody>
      </p:sp>
    </p:spTree>
    <p:extLst>
      <p:ext uri="{BB962C8B-B14F-4D97-AF65-F5344CB8AC3E}">
        <p14:creationId xmlns:p14="http://schemas.microsoft.com/office/powerpoint/2010/main" val="2566627893"/>
      </p:ext>
    </p:extLst>
  </p:cSld>
  <p:clrMapOvr>
    <a:overrideClrMapping bg1="dk1" tx1="lt1" bg2="dk2" tx2="lt2" accent1="accent1" accent2="accent2" accent3="accent3" accent4="accent4" accent5="accent5" accent6="accent6" hlink="hlink" folHlink="folHlink"/>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7BC97E-8167-4561-9C1C-B9729939932A}"/>
              </a:ext>
            </a:extLst>
          </p:cNvPr>
          <p:cNvSpPr>
            <a:spLocks noGrp="1"/>
          </p:cNvSpPr>
          <p:nvPr>
            <p:ph type="title"/>
          </p:nvPr>
        </p:nvSpPr>
        <p:spPr>
          <a:xfrm>
            <a:off x="515306" y="1121403"/>
            <a:ext cx="3616856" cy="4376572"/>
          </a:xfrm>
        </p:spPr>
        <p:txBody>
          <a:bodyPr anchor="ctr">
            <a:normAutofit/>
          </a:bodyPr>
          <a:lstStyle/>
          <a:p>
            <a:r>
              <a:rPr lang="da-DK" sz="3700" dirty="0"/>
              <a:t>Kollegaernes betydning 2 </a:t>
            </a:r>
            <a:r>
              <a:rPr lang="da-DK" sz="2800" dirty="0"/>
              <a:t>(ku situationen være endt anderledes, hvis det man var sammen med en anden kollega)</a:t>
            </a:r>
          </a:p>
        </p:txBody>
      </p:sp>
      <p:sp>
        <p:nvSpPr>
          <p:cNvPr id="18" name="Freeform: Shape 7">
            <a:extLst>
              <a:ext uri="{FF2B5EF4-FFF2-40B4-BE49-F238E27FC236}">
                <a16:creationId xmlns:a16="http://schemas.microsoft.com/office/drawing/2014/main" id="{DFF2AC85-FAA0-4844-813F-83C04D738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07636" y="0"/>
            <a:ext cx="7281316" cy="6858000"/>
          </a:xfrm>
          <a:custGeom>
            <a:avLst/>
            <a:gdLst>
              <a:gd name="connsiteX0" fmla="*/ 361354 w 7281316"/>
              <a:gd name="connsiteY0" fmla="*/ 0 h 6858000"/>
              <a:gd name="connsiteX1" fmla="*/ 7281316 w 7281316"/>
              <a:gd name="connsiteY1" fmla="*/ 0 h 6858000"/>
              <a:gd name="connsiteX2" fmla="*/ 7281316 w 7281316"/>
              <a:gd name="connsiteY2" fmla="*/ 6858000 h 6858000"/>
              <a:gd name="connsiteX3" fmla="*/ 696735 w 7281316"/>
              <a:gd name="connsiteY3" fmla="*/ 6858000 h 6858000"/>
              <a:gd name="connsiteX4" fmla="*/ 690849 w 7281316"/>
              <a:gd name="connsiteY4" fmla="*/ 6842426 h 6858000"/>
              <a:gd name="connsiteX5" fmla="*/ 335637 w 7281316"/>
              <a:gd name="connsiteY5" fmla="*/ 9472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81316" h="6858000">
                <a:moveTo>
                  <a:pt x="361354" y="0"/>
                </a:moveTo>
                <a:lnTo>
                  <a:pt x="7281316" y="0"/>
                </a:lnTo>
                <a:lnTo>
                  <a:pt x="7281316" y="6858000"/>
                </a:lnTo>
                <a:lnTo>
                  <a:pt x="696735" y="6858000"/>
                </a:lnTo>
                <a:lnTo>
                  <a:pt x="690849" y="6842426"/>
                </a:lnTo>
                <a:cubicBezTo>
                  <a:pt x="-65870" y="4704140"/>
                  <a:pt x="-226206" y="2374054"/>
                  <a:pt x="335637" y="9472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Freeform: Shape 9">
            <a:extLst>
              <a:ext uri="{FF2B5EF4-FFF2-40B4-BE49-F238E27FC236}">
                <a16:creationId xmlns:a16="http://schemas.microsoft.com/office/drawing/2014/main" id="{89CC0F1E-BAA2-47B1-8F83-7ECB9FD9E0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89558" y="0"/>
            <a:ext cx="6999394" cy="6858000"/>
          </a:xfrm>
          <a:custGeom>
            <a:avLst/>
            <a:gdLst>
              <a:gd name="connsiteX0" fmla="*/ 6999394 w 6999394"/>
              <a:gd name="connsiteY0" fmla="*/ 0 h 6858000"/>
              <a:gd name="connsiteX1" fmla="*/ 6999394 w 6999394"/>
              <a:gd name="connsiteY1" fmla="*/ 6858000 h 6858000"/>
              <a:gd name="connsiteX2" fmla="*/ 717029 w 6999394"/>
              <a:gd name="connsiteY2" fmla="*/ 6858000 h 6858000"/>
              <a:gd name="connsiteX3" fmla="*/ 623642 w 6999394"/>
              <a:gd name="connsiteY3" fmla="*/ 6599363 h 6858000"/>
              <a:gd name="connsiteX4" fmla="*/ 319533 w 6999394"/>
              <a:gd name="connsiteY4" fmla="*/ 193787 h 6858000"/>
              <a:gd name="connsiteX5" fmla="*/ 371685 w 6999394"/>
              <a:gd name="connsiteY5" fmla="*/ 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99394" h="6858000">
                <a:moveTo>
                  <a:pt x="6999394" y="0"/>
                </a:moveTo>
                <a:lnTo>
                  <a:pt x="6999394" y="6858000"/>
                </a:lnTo>
                <a:lnTo>
                  <a:pt x="717029" y="6858000"/>
                </a:lnTo>
                <a:lnTo>
                  <a:pt x="623642" y="6599363"/>
                </a:lnTo>
                <a:cubicBezTo>
                  <a:pt x="-67685" y="4563346"/>
                  <a:pt x="-206622" y="2355719"/>
                  <a:pt x="319533" y="193787"/>
                </a:cubicBezTo>
                <a:lnTo>
                  <a:pt x="371685" y="1"/>
                </a:ln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ladsholder til indhold 2">
            <a:extLst>
              <a:ext uri="{FF2B5EF4-FFF2-40B4-BE49-F238E27FC236}">
                <a16:creationId xmlns:a16="http://schemas.microsoft.com/office/drawing/2014/main" id="{EE766DDA-FF8F-4B26-9F28-13F367479024}"/>
              </a:ext>
            </a:extLst>
          </p:cNvPr>
          <p:cNvSpPr>
            <a:spLocks noGrp="1"/>
          </p:cNvSpPr>
          <p:nvPr>
            <p:ph idx="1"/>
          </p:nvPr>
        </p:nvSpPr>
        <p:spPr>
          <a:xfrm>
            <a:off x="5729467" y="0"/>
            <a:ext cx="6180881" cy="6574420"/>
          </a:xfrm>
        </p:spPr>
        <p:txBody>
          <a:bodyPr anchor="ctr">
            <a:normAutofit/>
          </a:bodyPr>
          <a:lstStyle/>
          <a:p>
            <a:pPr marL="0" indent="0">
              <a:buNone/>
            </a:pPr>
            <a:r>
              <a:rPr lang="da-DK" sz="2000" dirty="0"/>
              <a:t>Alle svarer ”JA”</a:t>
            </a:r>
          </a:p>
          <a:p>
            <a:pPr>
              <a:spcAft>
                <a:spcPts val="800"/>
              </a:spcAft>
            </a:pPr>
            <a:r>
              <a:rPr lang="da-DK" sz="2000" dirty="0">
                <a:effectLst/>
                <a:latin typeface="Arial" panose="020B0604020202020204" pitchFamily="34" charset="0"/>
                <a:ea typeface="Calibri" panose="020F0502020204030204" pitchFamily="34" charset="0"/>
                <a:cs typeface="Times New Roman" panose="02020603050405020304" pitchFamily="18" charset="0"/>
              </a:rPr>
              <a:t>Kent: ”Ja, det tror jeg. Der er dem som måske er lidt nervøse for at komme til at gøre et eller andet i forhold til det kollegiale, som bare følger planen, og hvis man har aftalt på mødet, at man slukker, og man ligesom selv synes, at ved at man slukker, så ved man, at det er optrappende og ender i konflikt, så kan man godt blive usikker på sig selv, og hvis du så er på arbejde med en anden, som er ligeså meget i tvivl, så følger man trop, for så kan man i det mindste få opbakning fra sine kollegaer: ”det var jo det, vi var blevet enige om”.</a:t>
            </a:r>
            <a:endParaRPr lang="da-DK"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da-DK" sz="2000" dirty="0">
                <a:effectLst/>
                <a:latin typeface="Arial" panose="020B0604020202020204" pitchFamily="34" charset="0"/>
                <a:ea typeface="Calibri" panose="020F0502020204030204" pitchFamily="34" charset="0"/>
                <a:cs typeface="Times New Roman" panose="02020603050405020304" pitchFamily="18" charset="0"/>
              </a:rPr>
              <a:t>Britta: ”Ja! Man skal kunne stole 100% på sine kollegaer, man skal nærmest drage i krig med dem, måske lidt hårdt sagt, men det skal man jo, fordi der er så meget, der er stressende for børnene, så man skal kunne stole 100% på sine kolleger. Vide hvor man har dem. Det skal man. Hvis man er på arbejde med nye eller skal have nye i følvagt, så skal man være meget opmærksom på dem”.</a:t>
            </a:r>
            <a:endParaRPr lang="da-DK"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da-DK" sz="1500" dirty="0"/>
          </a:p>
        </p:txBody>
      </p:sp>
    </p:spTree>
    <p:extLst>
      <p:ext uri="{BB962C8B-B14F-4D97-AF65-F5344CB8AC3E}">
        <p14:creationId xmlns:p14="http://schemas.microsoft.com/office/powerpoint/2010/main" val="2448391135"/>
      </p:ext>
    </p:extLst>
  </p:cSld>
  <p:clrMapOvr>
    <a:overrideClrMapping bg1="dk1" tx1="lt1" bg2="dk2" tx2="lt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91653E15-6CBA-49B7-A993-4FBA07163E6E}"/>
              </a:ext>
            </a:extLst>
          </p:cNvPr>
          <p:cNvSpPr>
            <a:spLocks noGrp="1"/>
          </p:cNvSpPr>
          <p:nvPr>
            <p:ph type="title"/>
          </p:nvPr>
        </p:nvSpPr>
        <p:spPr>
          <a:xfrm>
            <a:off x="2311147" y="365760"/>
            <a:ext cx="7569706" cy="1288238"/>
          </a:xfrm>
        </p:spPr>
        <p:txBody>
          <a:bodyPr anchor="ctr">
            <a:normAutofit/>
          </a:bodyPr>
          <a:lstStyle/>
          <a:p>
            <a:pPr algn="ctr"/>
            <a:r>
              <a:rPr lang="da-DK" sz="4100"/>
              <a:t>Kan man sige til en kollega, at han/hun konfliktoptrapper</a:t>
            </a:r>
          </a:p>
        </p:txBody>
      </p:sp>
      <p:sp>
        <p:nvSpPr>
          <p:cNvPr id="3" name="Pladsholder til indhold 2">
            <a:extLst>
              <a:ext uri="{FF2B5EF4-FFF2-40B4-BE49-F238E27FC236}">
                <a16:creationId xmlns:a16="http://schemas.microsoft.com/office/drawing/2014/main" id="{A3664E32-075F-45CB-8C0F-7DD82FD550D0}"/>
              </a:ext>
            </a:extLst>
          </p:cNvPr>
          <p:cNvSpPr>
            <a:spLocks noGrp="1"/>
          </p:cNvSpPr>
          <p:nvPr>
            <p:ph idx="1"/>
          </p:nvPr>
        </p:nvSpPr>
        <p:spPr>
          <a:xfrm>
            <a:off x="2165569" y="1956816"/>
            <a:ext cx="7860863" cy="4024884"/>
          </a:xfrm>
        </p:spPr>
        <p:txBody>
          <a:bodyPr anchor="t">
            <a:normAutofit/>
          </a:bodyPr>
          <a:lstStyle/>
          <a:p>
            <a:pPr marL="0" indent="0">
              <a:buNone/>
            </a:pPr>
            <a:r>
              <a:rPr lang="da-DK" dirty="0"/>
              <a:t>”JA” siger 7 ud af 8</a:t>
            </a:r>
          </a:p>
          <a:p>
            <a:pPr marL="0" indent="0">
              <a:buNone/>
            </a:pPr>
            <a:r>
              <a:rPr lang="da-DK" dirty="0"/>
              <a:t>Alle er enige om ikke at sige det foran børnene.</a:t>
            </a:r>
          </a:p>
          <a:p>
            <a:pPr marL="0" indent="0">
              <a:buNone/>
            </a:pPr>
            <a:r>
              <a:rPr lang="da-DK" dirty="0"/>
              <a:t>Et sted er det aftalt et kodeord i personalegruppen, som betød, at der er voksenskift i situationen.</a:t>
            </a:r>
          </a:p>
          <a:p>
            <a:pPr marL="0" indent="0">
              <a:buNone/>
            </a:pPr>
            <a:r>
              <a:rPr lang="da-DK" dirty="0"/>
              <a:t>De 7 siger, at det ikke vil være svært for dem at sige til en kollega, at der er andre måder situationen kan løses på end den valgte. Det tyder på psykologisk tryghed.</a:t>
            </a:r>
          </a:p>
          <a:p>
            <a:pPr marL="0" indent="0">
              <a:buNone/>
            </a:pPr>
            <a:endParaRPr lang="da-DK" sz="2400" dirty="0"/>
          </a:p>
        </p:txBody>
      </p:sp>
    </p:spTree>
    <p:extLst>
      <p:ext uri="{BB962C8B-B14F-4D97-AF65-F5344CB8AC3E}">
        <p14:creationId xmlns:p14="http://schemas.microsoft.com/office/powerpoint/2010/main" val="3225970476"/>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374C8EB0-8257-4A5F-AEE8-7AE85024C652}"/>
              </a:ext>
            </a:extLst>
          </p:cNvPr>
          <p:cNvSpPr>
            <a:spLocks noGrp="1"/>
          </p:cNvSpPr>
          <p:nvPr>
            <p:ph type="title"/>
          </p:nvPr>
        </p:nvSpPr>
        <p:spPr>
          <a:xfrm>
            <a:off x="2311147" y="365760"/>
            <a:ext cx="7569706" cy="1288238"/>
          </a:xfrm>
        </p:spPr>
        <p:txBody>
          <a:bodyPr anchor="ctr">
            <a:normAutofit/>
          </a:bodyPr>
          <a:lstStyle/>
          <a:p>
            <a:pPr algn="ctr"/>
            <a:r>
              <a:rPr lang="da-DK" dirty="0"/>
              <a:t>Ledelsens betydning</a:t>
            </a:r>
            <a:endParaRPr lang="da-DK"/>
          </a:p>
        </p:txBody>
      </p:sp>
      <p:sp>
        <p:nvSpPr>
          <p:cNvPr id="3" name="Pladsholder til indhold 2">
            <a:extLst>
              <a:ext uri="{FF2B5EF4-FFF2-40B4-BE49-F238E27FC236}">
                <a16:creationId xmlns:a16="http://schemas.microsoft.com/office/drawing/2014/main" id="{C436AB1B-D3A3-40B4-85F5-4DA827CDB433}"/>
              </a:ext>
            </a:extLst>
          </p:cNvPr>
          <p:cNvSpPr>
            <a:spLocks noGrp="1"/>
          </p:cNvSpPr>
          <p:nvPr>
            <p:ph idx="1"/>
          </p:nvPr>
        </p:nvSpPr>
        <p:spPr>
          <a:xfrm>
            <a:off x="2165569" y="1956816"/>
            <a:ext cx="7860863" cy="4024884"/>
          </a:xfrm>
        </p:spPr>
        <p:txBody>
          <a:bodyPr anchor="t">
            <a:normAutofit/>
          </a:bodyPr>
          <a:lstStyle/>
          <a:p>
            <a:pPr marL="0" indent="0">
              <a:buNone/>
            </a:pPr>
            <a:r>
              <a:rPr lang="da-DK" sz="2200" dirty="0"/>
              <a:t>Gennemgående udtrykkes et krav om, at lederen skal bakke op. </a:t>
            </a:r>
          </a:p>
          <a:p>
            <a:pPr marL="0" indent="0">
              <a:buNone/>
            </a:pPr>
            <a:r>
              <a:rPr lang="da-DK" sz="2200" dirty="0"/>
              <a:t>Heidi siger: ”det ikke at vide ledelsens opbakning – det er bare vigtigt at vide , at man har ledelsens opbakning i, hvad man </a:t>
            </a:r>
            <a:r>
              <a:rPr lang="da-DK" sz="2200" dirty="0" err="1"/>
              <a:t>gør…at</a:t>
            </a:r>
            <a:r>
              <a:rPr lang="da-DK" sz="2200" dirty="0"/>
              <a:t> du er tryg i at du godt kan lave en fejl, for det sker jo på splitsekunder”. </a:t>
            </a:r>
          </a:p>
          <a:p>
            <a:pPr marL="0" indent="0">
              <a:buNone/>
            </a:pPr>
            <a:r>
              <a:rPr lang="da-DK" sz="2200" dirty="0"/>
              <a:t>Albert siger: Jeg tror da også, at vi kan snakke om, hvordan vi kunne have undgået den </a:t>
            </a:r>
          </a:p>
          <a:p>
            <a:pPr marL="0" indent="0">
              <a:buNone/>
            </a:pPr>
            <a:r>
              <a:rPr lang="da-DK" sz="2200" dirty="0"/>
              <a:t>De interviewede forventer en efterfølgende snak med lederen om episoden samt at den tages op i plenum til læring. ”Når man har magtanvendelserne oppe i plenum , så kan man få skabt en anderledes kultur” (Lone)</a:t>
            </a:r>
          </a:p>
        </p:txBody>
      </p:sp>
    </p:spTree>
    <p:extLst>
      <p:ext uri="{BB962C8B-B14F-4D97-AF65-F5344CB8AC3E}">
        <p14:creationId xmlns:p14="http://schemas.microsoft.com/office/powerpoint/2010/main" val="1305530365"/>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EDB9A046-D3CD-49F5-9E0B-64BE30E3D842}"/>
              </a:ext>
            </a:extLst>
          </p:cNvPr>
          <p:cNvSpPr>
            <a:spLocks noGrp="1"/>
          </p:cNvSpPr>
          <p:nvPr>
            <p:ph type="title"/>
          </p:nvPr>
        </p:nvSpPr>
        <p:spPr>
          <a:xfrm>
            <a:off x="2311147" y="365760"/>
            <a:ext cx="7569706" cy="1288238"/>
          </a:xfrm>
        </p:spPr>
        <p:txBody>
          <a:bodyPr anchor="ctr">
            <a:normAutofit/>
          </a:bodyPr>
          <a:lstStyle/>
          <a:p>
            <a:pPr algn="ctr"/>
            <a:r>
              <a:rPr lang="da-DK" dirty="0"/>
              <a:t>Konklusion</a:t>
            </a:r>
            <a:endParaRPr lang="da-DK"/>
          </a:p>
        </p:txBody>
      </p:sp>
      <p:sp>
        <p:nvSpPr>
          <p:cNvPr id="3" name="Pladsholder til indhold 2">
            <a:extLst>
              <a:ext uri="{FF2B5EF4-FFF2-40B4-BE49-F238E27FC236}">
                <a16:creationId xmlns:a16="http://schemas.microsoft.com/office/drawing/2014/main" id="{E25A30A7-438D-4071-AFC1-C10A5A320F69}"/>
              </a:ext>
            </a:extLst>
          </p:cNvPr>
          <p:cNvSpPr>
            <a:spLocks noGrp="1"/>
          </p:cNvSpPr>
          <p:nvPr>
            <p:ph idx="1"/>
          </p:nvPr>
        </p:nvSpPr>
        <p:spPr>
          <a:xfrm>
            <a:off x="2165569" y="1956816"/>
            <a:ext cx="7860863" cy="4024884"/>
          </a:xfrm>
        </p:spPr>
        <p:txBody>
          <a:bodyPr anchor="t">
            <a:normAutofit fontScale="92500" lnSpcReduction="10000"/>
          </a:bodyPr>
          <a:lstStyle/>
          <a:p>
            <a:pPr marL="0" indent="0">
              <a:buNone/>
            </a:pPr>
            <a:r>
              <a:rPr lang="da-DK" sz="2400" b="1" dirty="0">
                <a:solidFill>
                  <a:srgbClr val="FF0000"/>
                </a:solidFill>
              </a:rPr>
              <a:t>Synet på børn/unge </a:t>
            </a:r>
            <a:r>
              <a:rPr lang="da-DK" sz="2400" dirty="0"/>
              <a:t>kan være en betingelse for en mulig forråelsesproces</a:t>
            </a:r>
          </a:p>
          <a:p>
            <a:pPr marL="0" indent="0">
              <a:buNone/>
            </a:pPr>
            <a:r>
              <a:rPr lang="da-DK" sz="2400" dirty="0"/>
              <a:t>Der skal </a:t>
            </a:r>
            <a:r>
              <a:rPr lang="da-DK" sz="2400" b="1" dirty="0">
                <a:solidFill>
                  <a:srgbClr val="FF0000"/>
                </a:solidFill>
              </a:rPr>
              <a:t>mere til end det man lærer på seminariet</a:t>
            </a:r>
            <a:r>
              <a:rPr lang="da-DK" sz="2400" dirty="0"/>
              <a:t>, man skal også have en habitus, der matcher jobkravene. Dog vil man være mere udsat for at blive forrået i sin tilgang, hvis man ikke har en faglig viden, da man hurtigere vil komme i en følelse af afmagt.</a:t>
            </a:r>
          </a:p>
          <a:p>
            <a:pPr marL="0" indent="0">
              <a:spcAft>
                <a:spcPts val="800"/>
              </a:spcAft>
              <a:buNone/>
            </a:pPr>
            <a:r>
              <a:rPr lang="da-DK" sz="2400" dirty="0"/>
              <a:t>Arbejdsforholdene i et job med høje følelsesmæssige krav er absolut en mulig betingelse for at blive forrået. </a:t>
            </a:r>
            <a:r>
              <a:rPr lang="da-DK" sz="2400" dirty="0">
                <a:effectLst/>
                <a:ea typeface="Calibri" panose="020F0502020204030204" pitchFamily="34" charset="0"/>
                <a:cs typeface="Times New Roman" panose="02020603050405020304" pitchFamily="18" charset="0"/>
              </a:rPr>
              <a:t>Min undersøgelse viser, at </a:t>
            </a:r>
            <a:r>
              <a:rPr lang="da-DK" sz="2400" b="1" dirty="0">
                <a:solidFill>
                  <a:srgbClr val="FF0000"/>
                </a:solidFill>
                <a:effectLst/>
                <a:ea typeface="Calibri" panose="020F0502020204030204" pitchFamily="34" charset="0"/>
                <a:cs typeface="Times New Roman" panose="02020603050405020304" pitchFamily="18" charset="0"/>
              </a:rPr>
              <a:t>særligt brugen af vikarer </a:t>
            </a:r>
            <a:r>
              <a:rPr lang="da-DK" sz="2400" b="1" dirty="0">
                <a:effectLst/>
                <a:ea typeface="Calibri" panose="020F0502020204030204" pitchFamily="34" charset="0"/>
                <a:cs typeface="Times New Roman" panose="02020603050405020304" pitchFamily="18" charset="0"/>
              </a:rPr>
              <a:t>i den grad kan sætte gang i en proces af forråelse</a:t>
            </a:r>
            <a:r>
              <a:rPr lang="da-DK" sz="2400" dirty="0">
                <a:effectLst/>
                <a:ea typeface="Calibri" panose="020F0502020204030204" pitchFamily="34" charset="0"/>
                <a:cs typeface="Times New Roman" panose="02020603050405020304" pitchFamily="18" charset="0"/>
              </a:rPr>
              <a:t>. Ikke pga. vikarens person, men simpelthen pga. manglende viden og indføring i det konkrete arbejde, som medfører, at pædagogen belastes yderligere.</a:t>
            </a:r>
          </a:p>
          <a:p>
            <a:pPr marL="0" indent="0">
              <a:buNone/>
            </a:pPr>
            <a:endParaRPr lang="da-DK" sz="2000" dirty="0"/>
          </a:p>
        </p:txBody>
      </p:sp>
    </p:spTree>
    <p:extLst>
      <p:ext uri="{BB962C8B-B14F-4D97-AF65-F5344CB8AC3E}">
        <p14:creationId xmlns:p14="http://schemas.microsoft.com/office/powerpoint/2010/main" val="111750560"/>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0DE36DAA-A01F-43A0-96B2-DF7BAD3B9B47}"/>
              </a:ext>
            </a:extLst>
          </p:cNvPr>
          <p:cNvSpPr>
            <a:spLocks noGrp="1"/>
          </p:cNvSpPr>
          <p:nvPr>
            <p:ph type="title"/>
          </p:nvPr>
        </p:nvSpPr>
        <p:spPr>
          <a:xfrm>
            <a:off x="2311147" y="365760"/>
            <a:ext cx="7569706" cy="1288238"/>
          </a:xfrm>
        </p:spPr>
        <p:txBody>
          <a:bodyPr anchor="ctr">
            <a:normAutofit/>
          </a:bodyPr>
          <a:lstStyle/>
          <a:p>
            <a:pPr algn="ctr"/>
            <a:r>
              <a:rPr lang="da-DK" dirty="0"/>
              <a:t>Konklusion fortsat</a:t>
            </a:r>
            <a:endParaRPr lang="da-DK"/>
          </a:p>
        </p:txBody>
      </p:sp>
      <p:sp>
        <p:nvSpPr>
          <p:cNvPr id="3" name="Pladsholder til indhold 2">
            <a:extLst>
              <a:ext uri="{FF2B5EF4-FFF2-40B4-BE49-F238E27FC236}">
                <a16:creationId xmlns:a16="http://schemas.microsoft.com/office/drawing/2014/main" id="{9275556F-0AE0-4C30-8E7F-61C20EB7525E}"/>
              </a:ext>
            </a:extLst>
          </p:cNvPr>
          <p:cNvSpPr>
            <a:spLocks noGrp="1"/>
          </p:cNvSpPr>
          <p:nvPr>
            <p:ph idx="1"/>
          </p:nvPr>
        </p:nvSpPr>
        <p:spPr>
          <a:xfrm>
            <a:off x="2165569" y="1956816"/>
            <a:ext cx="7860863" cy="4024884"/>
          </a:xfrm>
        </p:spPr>
        <p:txBody>
          <a:bodyPr anchor="t">
            <a:normAutofit/>
          </a:bodyPr>
          <a:lstStyle/>
          <a:p>
            <a:pPr marL="0" indent="0">
              <a:buNone/>
            </a:pPr>
            <a:r>
              <a:rPr lang="da-DK" sz="2400"/>
              <a:t>Lov om voksenansvar har stor indvirken på det daglige arbejde. Loven er et underlag for, hvordan må håndtere anbragte børn/unge. Forvaltningen af loven kan både tydeligt og mere usynligt vise sig som triggere af en forråelsesproces.</a:t>
            </a:r>
          </a:p>
          <a:p>
            <a:pPr marL="0" indent="0">
              <a:buNone/>
            </a:pPr>
            <a:endParaRPr lang="da-DK" sz="2400"/>
          </a:p>
          <a:p>
            <a:pPr marL="0" indent="0">
              <a:buNone/>
            </a:pPr>
            <a:r>
              <a:rPr lang="da-DK" sz="2400"/>
              <a:t>Økonomi og dokumentation har ikke fyldt i mine interviews, men det fylder i den øvrige empiri, hvor både reformer, tilsyn, dokumentation og økonomi er medvirkende faktorer til en forråelsesproces.</a:t>
            </a:r>
          </a:p>
        </p:txBody>
      </p:sp>
    </p:spTree>
    <p:extLst>
      <p:ext uri="{BB962C8B-B14F-4D97-AF65-F5344CB8AC3E}">
        <p14:creationId xmlns:p14="http://schemas.microsoft.com/office/powerpoint/2010/main" val="3649993419"/>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el 1">
            <a:extLst>
              <a:ext uri="{FF2B5EF4-FFF2-40B4-BE49-F238E27FC236}">
                <a16:creationId xmlns:a16="http://schemas.microsoft.com/office/drawing/2014/main" id="{A8D83B1C-B924-471A-8D5F-B641DE5FC41A}"/>
              </a:ext>
            </a:extLst>
          </p:cNvPr>
          <p:cNvSpPr>
            <a:spLocks noGrp="1"/>
          </p:cNvSpPr>
          <p:nvPr>
            <p:ph type="title"/>
          </p:nvPr>
        </p:nvSpPr>
        <p:spPr>
          <a:xfrm>
            <a:off x="2311147" y="365760"/>
            <a:ext cx="7569706" cy="1288238"/>
          </a:xfrm>
        </p:spPr>
        <p:txBody>
          <a:bodyPr anchor="ctr">
            <a:normAutofit/>
          </a:bodyPr>
          <a:lstStyle/>
          <a:p>
            <a:pPr algn="ctr"/>
            <a:r>
              <a:rPr lang="da-DK" dirty="0"/>
              <a:t>Konklusion fortsat…</a:t>
            </a:r>
            <a:endParaRPr lang="da-DK"/>
          </a:p>
        </p:txBody>
      </p:sp>
      <p:sp>
        <p:nvSpPr>
          <p:cNvPr id="3" name="Pladsholder til indhold 2">
            <a:extLst>
              <a:ext uri="{FF2B5EF4-FFF2-40B4-BE49-F238E27FC236}">
                <a16:creationId xmlns:a16="http://schemas.microsoft.com/office/drawing/2014/main" id="{BEAE9693-B072-4802-98B8-29CAAA7A06B5}"/>
              </a:ext>
            </a:extLst>
          </p:cNvPr>
          <p:cNvSpPr>
            <a:spLocks noGrp="1"/>
          </p:cNvSpPr>
          <p:nvPr>
            <p:ph idx="1"/>
          </p:nvPr>
        </p:nvSpPr>
        <p:spPr>
          <a:xfrm>
            <a:off x="2165569" y="1435261"/>
            <a:ext cx="7860863" cy="5056979"/>
          </a:xfrm>
        </p:spPr>
        <p:txBody>
          <a:bodyPr anchor="t">
            <a:normAutofit/>
          </a:bodyPr>
          <a:lstStyle/>
          <a:p>
            <a:pPr marL="0" indent="0">
              <a:buNone/>
            </a:pPr>
            <a:r>
              <a:rPr lang="da-DK" sz="2400" dirty="0"/>
              <a:t>Mine interviews peger på at kollegernes betydning og samarbejdet mellem pædagogerne er meget stor i forhold til at kunne trigge en forråelsesproces. Det er der ikke noget om i tv, podcast eller litteraturstudiet. </a:t>
            </a:r>
          </a:p>
          <a:p>
            <a:pPr marL="0" indent="0">
              <a:buNone/>
            </a:pPr>
            <a:r>
              <a:rPr lang="da-DK" sz="2400" dirty="0"/>
              <a:t>En pædagog bruger udtrykket ”man skal jo nærmest drage i krig med sine kolleger”, og alle har udtryk alla disse: ”det er vigtigt, man har hinanden”, ”vi skal bakke hinanden op”, ”vi har hinandens ryg”, ”man skal kunne stole på hinanden 100%” etc. Disse udsagn kan være udtryk for, at man som pædagog er bange i sit job, som det første udsagn nok dækker over, men det kan også være et udtryk for, at pædagogikken i dagligdagen er nødt til at være genkendelig og planlagt for børnene/de unge, så de er lav i </a:t>
            </a:r>
            <a:r>
              <a:rPr lang="da-DK" sz="2400" dirty="0" err="1"/>
              <a:t>arousal</a:t>
            </a:r>
            <a:r>
              <a:rPr lang="da-DK" sz="2400" dirty="0"/>
              <a:t> og dermed kan udvikle sig.</a:t>
            </a:r>
          </a:p>
        </p:txBody>
      </p:sp>
    </p:spTree>
    <p:extLst>
      <p:ext uri="{BB962C8B-B14F-4D97-AF65-F5344CB8AC3E}">
        <p14:creationId xmlns:p14="http://schemas.microsoft.com/office/powerpoint/2010/main" val="2969502847"/>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CB5DFCDA-694D-4637-8E9B-0385751943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9952075" cy="6858000"/>
          </a:xfrm>
          <a:custGeom>
            <a:avLst/>
            <a:gdLst>
              <a:gd name="connsiteX0" fmla="*/ 9952075 w 9952075"/>
              <a:gd name="connsiteY0" fmla="*/ 6858000 h 6858000"/>
              <a:gd name="connsiteX1" fmla="*/ 108694 w 9952075"/>
              <a:gd name="connsiteY1" fmla="*/ 6858000 h 6858000"/>
              <a:gd name="connsiteX2" fmla="*/ 79127 w 9952075"/>
              <a:gd name="connsiteY2" fmla="*/ 6681235 h 6858000"/>
              <a:gd name="connsiteX3" fmla="*/ 0 w 9952075"/>
              <a:gd name="connsiteY3" fmla="*/ 5565888 h 6858000"/>
              <a:gd name="connsiteX4" fmla="*/ 2190696 w 9952075"/>
              <a:gd name="connsiteY4" fmla="*/ 145339 h 6858000"/>
              <a:gd name="connsiteX5" fmla="*/ 2339431 w 9952075"/>
              <a:gd name="connsiteY5" fmla="*/ 0 h 6858000"/>
              <a:gd name="connsiteX6" fmla="*/ 9952075 w 9952075"/>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952075" h="6858000">
                <a:moveTo>
                  <a:pt x="9952075"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9952075"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E4DB276E-BFF1-43F5-AB90-7ABA4B9A9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0" y="0"/>
            <a:ext cx="9652017" cy="6858000"/>
          </a:xfrm>
          <a:custGeom>
            <a:avLst/>
            <a:gdLst>
              <a:gd name="connsiteX0" fmla="*/ 9652017 w 9652017"/>
              <a:gd name="connsiteY0" fmla="*/ 6858000 h 6858000"/>
              <a:gd name="connsiteX1" fmla="*/ 112827 w 9652017"/>
              <a:gd name="connsiteY1" fmla="*/ 6858000 h 6858000"/>
              <a:gd name="connsiteX2" fmla="*/ 76084 w 9652017"/>
              <a:gd name="connsiteY2" fmla="*/ 6638337 h 6858000"/>
              <a:gd name="connsiteX3" fmla="*/ 0 w 9652017"/>
              <a:gd name="connsiteY3" fmla="*/ 5565888 h 6858000"/>
              <a:gd name="connsiteX4" fmla="*/ 2157501 w 9652017"/>
              <a:gd name="connsiteY4" fmla="*/ 301488 h 6858000"/>
              <a:gd name="connsiteX5" fmla="*/ 2472310 w 9652017"/>
              <a:gd name="connsiteY5" fmla="*/ 0 h 6858000"/>
              <a:gd name="connsiteX6" fmla="*/ 9652017 w 9652017"/>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652017" h="6858000">
                <a:moveTo>
                  <a:pt x="9652017" y="6858000"/>
                </a:moveTo>
                <a:lnTo>
                  <a:pt x="112827" y="6858000"/>
                </a:lnTo>
                <a:lnTo>
                  <a:pt x="76084" y="6638337"/>
                </a:lnTo>
                <a:cubicBezTo>
                  <a:pt x="25944" y="6288079"/>
                  <a:pt x="0" y="5930014"/>
                  <a:pt x="0" y="5565888"/>
                </a:cubicBezTo>
                <a:cubicBezTo>
                  <a:pt x="0" y="3514654"/>
                  <a:pt x="823309" y="1655711"/>
                  <a:pt x="2157501" y="301488"/>
                </a:cubicBezTo>
                <a:lnTo>
                  <a:pt x="2472310" y="0"/>
                </a:lnTo>
                <a:lnTo>
                  <a:pt x="9652017" y="0"/>
                </a:ln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el 1">
            <a:extLst>
              <a:ext uri="{FF2B5EF4-FFF2-40B4-BE49-F238E27FC236}">
                <a16:creationId xmlns:a16="http://schemas.microsoft.com/office/drawing/2014/main" id="{FBAED9CA-038B-4B5F-8929-31F6F7110C3E}"/>
              </a:ext>
            </a:extLst>
          </p:cNvPr>
          <p:cNvSpPr>
            <a:spLocks noGrp="1"/>
          </p:cNvSpPr>
          <p:nvPr>
            <p:ph type="title"/>
          </p:nvPr>
        </p:nvSpPr>
        <p:spPr>
          <a:xfrm>
            <a:off x="838200" y="365126"/>
            <a:ext cx="7757694" cy="1288238"/>
          </a:xfrm>
        </p:spPr>
        <p:txBody>
          <a:bodyPr anchor="b">
            <a:normAutofit/>
          </a:bodyPr>
          <a:lstStyle/>
          <a:p>
            <a:r>
              <a:rPr lang="da-DK" dirty="0"/>
              <a:t>Den sidste konklusion…..</a:t>
            </a:r>
          </a:p>
        </p:txBody>
      </p:sp>
      <p:sp>
        <p:nvSpPr>
          <p:cNvPr id="3" name="Pladsholder til indhold 2">
            <a:extLst>
              <a:ext uri="{FF2B5EF4-FFF2-40B4-BE49-F238E27FC236}">
                <a16:creationId xmlns:a16="http://schemas.microsoft.com/office/drawing/2014/main" id="{87C3CFDC-8389-4A0E-9D40-3AEF9897B231}"/>
              </a:ext>
            </a:extLst>
          </p:cNvPr>
          <p:cNvSpPr>
            <a:spLocks noGrp="1"/>
          </p:cNvSpPr>
          <p:nvPr>
            <p:ph idx="1"/>
          </p:nvPr>
        </p:nvSpPr>
        <p:spPr>
          <a:xfrm>
            <a:off x="838198" y="1956390"/>
            <a:ext cx="7322290" cy="3907465"/>
          </a:xfrm>
        </p:spPr>
        <p:txBody>
          <a:bodyPr anchor="t">
            <a:normAutofit/>
          </a:bodyPr>
          <a:lstStyle/>
          <a:p>
            <a:pPr marL="0" indent="0">
              <a:buNone/>
            </a:pPr>
            <a:r>
              <a:rPr lang="da-DK" dirty="0"/>
              <a:t>Ledelse er en moderator og ledelsesstilen en mekanisme. Ledelsens betydning er alt afgørende for, hvordan pædagogerne handler i det daglige. Det er vigtigt at ledelsen ved, hvad der rører sig og at medarbejderne tør kontakte og ytre sig til sin leder </a:t>
            </a:r>
          </a:p>
        </p:txBody>
      </p:sp>
    </p:spTree>
    <p:extLst>
      <p:ext uri="{BB962C8B-B14F-4D97-AF65-F5344CB8AC3E}">
        <p14:creationId xmlns:p14="http://schemas.microsoft.com/office/powerpoint/2010/main" val="3096214989"/>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3B6BD5A-4353-4078-97AF-013F01F5466C}"/>
              </a:ext>
            </a:extLst>
          </p:cNvPr>
          <p:cNvSpPr>
            <a:spLocks noGrp="1"/>
          </p:cNvSpPr>
          <p:nvPr>
            <p:ph type="title"/>
          </p:nvPr>
        </p:nvSpPr>
        <p:spPr>
          <a:xfrm>
            <a:off x="886968" y="1472184"/>
            <a:ext cx="3767328" cy="4581144"/>
          </a:xfrm>
        </p:spPr>
        <p:txBody>
          <a:bodyPr anchor="t">
            <a:normAutofit/>
          </a:bodyPr>
          <a:lstStyle/>
          <a:p>
            <a:r>
              <a:rPr lang="da-DK" sz="5400"/>
              <a:t>To tænkere…..</a:t>
            </a:r>
          </a:p>
        </p:txBody>
      </p:sp>
      <p:sp>
        <p:nvSpPr>
          <p:cNvPr id="3" name="Pladsholder til indhold 2">
            <a:extLst>
              <a:ext uri="{FF2B5EF4-FFF2-40B4-BE49-F238E27FC236}">
                <a16:creationId xmlns:a16="http://schemas.microsoft.com/office/drawing/2014/main" id="{0CA6809A-8370-4165-9B83-8DC08ECCF10A}"/>
              </a:ext>
            </a:extLst>
          </p:cNvPr>
          <p:cNvSpPr>
            <a:spLocks noGrp="1"/>
          </p:cNvSpPr>
          <p:nvPr>
            <p:ph idx="1"/>
          </p:nvPr>
        </p:nvSpPr>
        <p:spPr>
          <a:xfrm>
            <a:off x="5248656" y="1472184"/>
            <a:ext cx="6153912" cy="4581144"/>
          </a:xfrm>
        </p:spPr>
        <p:txBody>
          <a:bodyPr>
            <a:normAutofit/>
          </a:bodyPr>
          <a:lstStyle/>
          <a:p>
            <a:pPr marL="514350" indent="-514350">
              <a:buAutoNum type="arabicPeriod"/>
            </a:pPr>
            <a:r>
              <a:rPr lang="da-DK" sz="2200" dirty="0"/>
              <a:t>Udmøntningen af lov om Voksenansvar er den enkelte leders ansvar. De færreste leder på døgninstitutioner er uddannet i at læse jura.</a:t>
            </a:r>
            <a:br>
              <a:rPr lang="da-DK" sz="2200" dirty="0"/>
            </a:br>
            <a:br>
              <a:rPr lang="da-DK" sz="2200" dirty="0"/>
            </a:br>
            <a:r>
              <a:rPr lang="da-DK" sz="2200" dirty="0"/>
              <a:t>Det giver en sikkerhed for den enkelte pædagog, at føle sig sikker i nænsom håndtering af en fysisk magtanvendelse. De færreste pædagoger er uddannet i nænsomme greb i en voldsom situation.</a:t>
            </a:r>
          </a:p>
          <a:p>
            <a:pPr marL="0" indent="0">
              <a:buNone/>
            </a:pPr>
            <a:endParaRPr lang="da-DK" sz="2200" dirty="0"/>
          </a:p>
          <a:p>
            <a:pPr marL="0" indent="0">
              <a:buNone/>
            </a:pPr>
            <a:r>
              <a:rPr lang="da-DK" sz="2200" dirty="0"/>
              <a:t>Hvordan kan man ensarte undervisningen på landet 614 botilbud til børn og unge?</a:t>
            </a:r>
          </a:p>
          <a:p>
            <a:pPr marL="514350" indent="-514350">
              <a:buAutoNum type="arabicPeriod"/>
            </a:pPr>
            <a:endParaRPr lang="da-DK" sz="2200" dirty="0"/>
          </a:p>
        </p:txBody>
      </p:sp>
      <p:grpSp>
        <p:nvGrpSpPr>
          <p:cNvPr id="8" name="Group 7">
            <a:extLst>
              <a:ext uri="{FF2B5EF4-FFF2-40B4-BE49-F238E27FC236}">
                <a16:creationId xmlns:a16="http://schemas.microsoft.com/office/drawing/2014/main" id="{DDAE397D-2F47-480F-95CA-D5EDB24333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9" name="Freeform 5">
              <a:extLst>
                <a:ext uri="{FF2B5EF4-FFF2-40B4-BE49-F238E27FC236}">
                  <a16:creationId xmlns:a16="http://schemas.microsoft.com/office/drawing/2014/main" id="{BD66E0D2-4D47-45F5-9F6C-04DF950CB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0" name="Freeform 6">
              <a:extLst>
                <a:ext uri="{FF2B5EF4-FFF2-40B4-BE49-F238E27FC236}">
                  <a16:creationId xmlns:a16="http://schemas.microsoft.com/office/drawing/2014/main" id="{C36CD79E-81FA-41B2-9A38-E0E26BCBE8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7">
              <a:extLst>
                <a:ext uri="{FF2B5EF4-FFF2-40B4-BE49-F238E27FC236}">
                  <a16:creationId xmlns:a16="http://schemas.microsoft.com/office/drawing/2014/main" id="{58CF2E87-8DCB-4A21-A926-1879E39DE7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8">
              <a:extLst>
                <a:ext uri="{FF2B5EF4-FFF2-40B4-BE49-F238E27FC236}">
                  <a16:creationId xmlns:a16="http://schemas.microsoft.com/office/drawing/2014/main" id="{E8EBCED8-09A7-4078-908F-87C5C90943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9">
              <a:extLst>
                <a:ext uri="{FF2B5EF4-FFF2-40B4-BE49-F238E27FC236}">
                  <a16:creationId xmlns:a16="http://schemas.microsoft.com/office/drawing/2014/main" id="{881B8E24-1A3B-4288-834C-5C75EE6121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10">
              <a:extLst>
                <a:ext uri="{FF2B5EF4-FFF2-40B4-BE49-F238E27FC236}">
                  <a16:creationId xmlns:a16="http://schemas.microsoft.com/office/drawing/2014/main" id="{CE6C6947-62CC-47B5-8006-0DBB11057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1">
              <a:extLst>
                <a:ext uri="{FF2B5EF4-FFF2-40B4-BE49-F238E27FC236}">
                  <a16:creationId xmlns:a16="http://schemas.microsoft.com/office/drawing/2014/main" id="{5A3EA873-FF38-49B1-AA18-6CAA8278A7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2">
              <a:extLst>
                <a:ext uri="{FF2B5EF4-FFF2-40B4-BE49-F238E27FC236}">
                  <a16:creationId xmlns:a16="http://schemas.microsoft.com/office/drawing/2014/main" id="{2B74FB34-BB05-4313-9474-A4F9B27A5F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3">
              <a:extLst>
                <a:ext uri="{FF2B5EF4-FFF2-40B4-BE49-F238E27FC236}">
                  <a16:creationId xmlns:a16="http://schemas.microsoft.com/office/drawing/2014/main" id="{3673863D-063E-49A6-9856-52014BB4D6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4">
              <a:extLst>
                <a:ext uri="{FF2B5EF4-FFF2-40B4-BE49-F238E27FC236}">
                  <a16:creationId xmlns:a16="http://schemas.microsoft.com/office/drawing/2014/main" id="{59E7384A-6379-482C-8070-680EA33AF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5">
              <a:extLst>
                <a:ext uri="{FF2B5EF4-FFF2-40B4-BE49-F238E27FC236}">
                  <a16:creationId xmlns:a16="http://schemas.microsoft.com/office/drawing/2014/main" id="{C6A49E1B-06B5-467F-97A5-EE77945A7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6">
              <a:extLst>
                <a:ext uri="{FF2B5EF4-FFF2-40B4-BE49-F238E27FC236}">
                  <a16:creationId xmlns:a16="http://schemas.microsoft.com/office/drawing/2014/main" id="{C67D60A3-4CE7-453B-97D1-08DD83271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7">
              <a:extLst>
                <a:ext uri="{FF2B5EF4-FFF2-40B4-BE49-F238E27FC236}">
                  <a16:creationId xmlns:a16="http://schemas.microsoft.com/office/drawing/2014/main" id="{1333C1DC-BC77-4584-B472-AE19C4A09F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8">
              <a:extLst>
                <a:ext uri="{FF2B5EF4-FFF2-40B4-BE49-F238E27FC236}">
                  <a16:creationId xmlns:a16="http://schemas.microsoft.com/office/drawing/2014/main" id="{30CC34F2-2D02-4DC8-8951-5E29E0866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9">
              <a:extLst>
                <a:ext uri="{FF2B5EF4-FFF2-40B4-BE49-F238E27FC236}">
                  <a16:creationId xmlns:a16="http://schemas.microsoft.com/office/drawing/2014/main" id="{C77A3E1B-1C72-4437-A8A1-FC659C9E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0">
              <a:extLst>
                <a:ext uri="{FF2B5EF4-FFF2-40B4-BE49-F238E27FC236}">
                  <a16:creationId xmlns:a16="http://schemas.microsoft.com/office/drawing/2014/main" id="{4EE3E561-115A-4994-832B-FB79E44989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5" name="Freeform 21">
              <a:extLst>
                <a:ext uri="{FF2B5EF4-FFF2-40B4-BE49-F238E27FC236}">
                  <a16:creationId xmlns:a16="http://schemas.microsoft.com/office/drawing/2014/main" id="{D389D14E-E715-4844-8E58-ED5A66AB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6" name="Freeform 22">
              <a:extLst>
                <a:ext uri="{FF2B5EF4-FFF2-40B4-BE49-F238E27FC236}">
                  <a16:creationId xmlns:a16="http://schemas.microsoft.com/office/drawing/2014/main" id="{4208B28A-82FB-48D4-9087-806354C858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3">
              <a:extLst>
                <a:ext uri="{FF2B5EF4-FFF2-40B4-BE49-F238E27FC236}">
                  <a16:creationId xmlns:a16="http://schemas.microsoft.com/office/drawing/2014/main" id="{1330334B-C28B-49CB-8643-6EF946230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4">
              <a:extLst>
                <a:ext uri="{FF2B5EF4-FFF2-40B4-BE49-F238E27FC236}">
                  <a16:creationId xmlns:a16="http://schemas.microsoft.com/office/drawing/2014/main" id="{F221AA9B-1DD9-4FC4-947F-90C0582F71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5">
              <a:extLst>
                <a:ext uri="{FF2B5EF4-FFF2-40B4-BE49-F238E27FC236}">
                  <a16:creationId xmlns:a16="http://schemas.microsoft.com/office/drawing/2014/main" id="{9214B596-B3CC-43CB-A72A-2ADABBE5B9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1" name="Isosceles Triangle 30">
            <a:extLst>
              <a:ext uri="{FF2B5EF4-FFF2-40B4-BE49-F238E27FC236}">
                <a16:creationId xmlns:a16="http://schemas.microsoft.com/office/drawing/2014/main" id="{64F9BF67-14D7-4F9D-A8E4-4BB8DE3512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75225" y="1331697"/>
            <a:ext cx="193249" cy="166594"/>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600" dirty="0"/>
          </a:p>
        </p:txBody>
      </p:sp>
    </p:spTree>
    <p:extLst>
      <p:ext uri="{BB962C8B-B14F-4D97-AF65-F5344CB8AC3E}">
        <p14:creationId xmlns:p14="http://schemas.microsoft.com/office/powerpoint/2010/main" val="202619474"/>
      </p:ext>
    </p:extLst>
  </p:cSld>
  <p:clrMapOvr>
    <a:overrideClrMapping bg1="dk1" tx1="lt1" bg2="dk2" tx2="lt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7E4D37D-76E3-4F37-88F5-48FEBA3A2817}"/>
              </a:ext>
            </a:extLst>
          </p:cNvPr>
          <p:cNvSpPr>
            <a:spLocks noGrp="1"/>
          </p:cNvSpPr>
          <p:nvPr>
            <p:ph type="title"/>
          </p:nvPr>
        </p:nvSpPr>
        <p:spPr>
          <a:xfrm>
            <a:off x="886968" y="1472184"/>
            <a:ext cx="3767328" cy="4581144"/>
          </a:xfrm>
        </p:spPr>
        <p:txBody>
          <a:bodyPr anchor="t">
            <a:normAutofit/>
          </a:bodyPr>
          <a:lstStyle/>
          <a:p>
            <a:r>
              <a:rPr lang="da-DK" sz="5400"/>
              <a:t>En tænker tilbage…..</a:t>
            </a:r>
          </a:p>
        </p:txBody>
      </p:sp>
      <p:sp>
        <p:nvSpPr>
          <p:cNvPr id="3" name="Pladsholder til indhold 2">
            <a:extLst>
              <a:ext uri="{FF2B5EF4-FFF2-40B4-BE49-F238E27FC236}">
                <a16:creationId xmlns:a16="http://schemas.microsoft.com/office/drawing/2014/main" id="{CEE087FC-551C-47B3-B026-C9EE8F085842}"/>
              </a:ext>
            </a:extLst>
          </p:cNvPr>
          <p:cNvSpPr>
            <a:spLocks noGrp="1"/>
          </p:cNvSpPr>
          <p:nvPr>
            <p:ph idx="1"/>
          </p:nvPr>
        </p:nvSpPr>
        <p:spPr>
          <a:xfrm>
            <a:off x="5248656" y="1472184"/>
            <a:ext cx="6153912" cy="4581144"/>
          </a:xfrm>
        </p:spPr>
        <p:txBody>
          <a:bodyPr>
            <a:normAutofit/>
          </a:bodyPr>
          <a:lstStyle/>
          <a:p>
            <a:pPr marL="0" indent="0">
              <a:buNone/>
            </a:pPr>
            <a:r>
              <a:rPr lang="da-DK" dirty="0"/>
              <a:t>Hvordan klæder vi vikarer på til at være en del af hverdagen, så de understøtter institutionens pædagogik og ikke er en bombe under strukturen?</a:t>
            </a:r>
          </a:p>
          <a:p>
            <a:pPr marL="0" indent="0">
              <a:buNone/>
            </a:pPr>
            <a:endParaRPr lang="da-DK" dirty="0"/>
          </a:p>
          <a:p>
            <a:pPr marL="0" indent="0">
              <a:buNone/>
            </a:pPr>
            <a:endParaRPr lang="da-DK" sz="2400" dirty="0"/>
          </a:p>
          <a:p>
            <a:pPr marL="0" indent="0">
              <a:buNone/>
            </a:pPr>
            <a:endParaRPr lang="da-DK" sz="2400" dirty="0"/>
          </a:p>
        </p:txBody>
      </p:sp>
      <p:grpSp>
        <p:nvGrpSpPr>
          <p:cNvPr id="8" name="Group 7">
            <a:extLst>
              <a:ext uri="{FF2B5EF4-FFF2-40B4-BE49-F238E27FC236}">
                <a16:creationId xmlns:a16="http://schemas.microsoft.com/office/drawing/2014/main" id="{DDAE397D-2F47-480F-95CA-D5EDB24333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9" name="Freeform 5">
              <a:extLst>
                <a:ext uri="{FF2B5EF4-FFF2-40B4-BE49-F238E27FC236}">
                  <a16:creationId xmlns:a16="http://schemas.microsoft.com/office/drawing/2014/main" id="{BD66E0D2-4D47-45F5-9F6C-04DF950CBB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en-US" dirty="0"/>
            </a:p>
          </p:txBody>
        </p:sp>
        <p:sp>
          <p:nvSpPr>
            <p:cNvPr id="10" name="Freeform 6">
              <a:extLst>
                <a:ext uri="{FF2B5EF4-FFF2-40B4-BE49-F238E27FC236}">
                  <a16:creationId xmlns:a16="http://schemas.microsoft.com/office/drawing/2014/main" id="{C36CD79E-81FA-41B2-9A38-E0E26BCBE85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 name="Freeform 7">
              <a:extLst>
                <a:ext uri="{FF2B5EF4-FFF2-40B4-BE49-F238E27FC236}">
                  <a16:creationId xmlns:a16="http://schemas.microsoft.com/office/drawing/2014/main" id="{58CF2E87-8DCB-4A21-A926-1879E39DE7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8">
              <a:extLst>
                <a:ext uri="{FF2B5EF4-FFF2-40B4-BE49-F238E27FC236}">
                  <a16:creationId xmlns:a16="http://schemas.microsoft.com/office/drawing/2014/main" id="{E8EBCED8-09A7-4078-908F-87C5C90943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3" name="Freeform 9">
              <a:extLst>
                <a:ext uri="{FF2B5EF4-FFF2-40B4-BE49-F238E27FC236}">
                  <a16:creationId xmlns:a16="http://schemas.microsoft.com/office/drawing/2014/main" id="{881B8E24-1A3B-4288-834C-5C75EE6121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4" name="Freeform 10">
              <a:extLst>
                <a:ext uri="{FF2B5EF4-FFF2-40B4-BE49-F238E27FC236}">
                  <a16:creationId xmlns:a16="http://schemas.microsoft.com/office/drawing/2014/main" id="{CE6C6947-62CC-47B5-8006-0DBB110570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11">
              <a:extLst>
                <a:ext uri="{FF2B5EF4-FFF2-40B4-BE49-F238E27FC236}">
                  <a16:creationId xmlns:a16="http://schemas.microsoft.com/office/drawing/2014/main" id="{5A3EA873-FF38-49B1-AA18-6CAA8278A7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12">
              <a:extLst>
                <a:ext uri="{FF2B5EF4-FFF2-40B4-BE49-F238E27FC236}">
                  <a16:creationId xmlns:a16="http://schemas.microsoft.com/office/drawing/2014/main" id="{2B74FB34-BB05-4313-9474-A4F9B27A5F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7" name="Freeform 13">
              <a:extLst>
                <a:ext uri="{FF2B5EF4-FFF2-40B4-BE49-F238E27FC236}">
                  <a16:creationId xmlns:a16="http://schemas.microsoft.com/office/drawing/2014/main" id="{3673863D-063E-49A6-9856-52014BB4D6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4">
              <a:extLst>
                <a:ext uri="{FF2B5EF4-FFF2-40B4-BE49-F238E27FC236}">
                  <a16:creationId xmlns:a16="http://schemas.microsoft.com/office/drawing/2014/main" id="{59E7384A-6379-482C-8070-680EA33AF4B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5">
              <a:extLst>
                <a:ext uri="{FF2B5EF4-FFF2-40B4-BE49-F238E27FC236}">
                  <a16:creationId xmlns:a16="http://schemas.microsoft.com/office/drawing/2014/main" id="{C6A49E1B-06B5-467F-97A5-EE77945A7E2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6">
              <a:extLst>
                <a:ext uri="{FF2B5EF4-FFF2-40B4-BE49-F238E27FC236}">
                  <a16:creationId xmlns:a16="http://schemas.microsoft.com/office/drawing/2014/main" id="{C67D60A3-4CE7-453B-97D1-08DD83271B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7">
              <a:extLst>
                <a:ext uri="{FF2B5EF4-FFF2-40B4-BE49-F238E27FC236}">
                  <a16:creationId xmlns:a16="http://schemas.microsoft.com/office/drawing/2014/main" id="{1333C1DC-BC77-4584-B472-AE19C4A09F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8">
              <a:extLst>
                <a:ext uri="{FF2B5EF4-FFF2-40B4-BE49-F238E27FC236}">
                  <a16:creationId xmlns:a16="http://schemas.microsoft.com/office/drawing/2014/main" id="{30CC34F2-2D02-4DC8-8951-5E29E0866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9">
              <a:extLst>
                <a:ext uri="{FF2B5EF4-FFF2-40B4-BE49-F238E27FC236}">
                  <a16:creationId xmlns:a16="http://schemas.microsoft.com/office/drawing/2014/main" id="{C77A3E1B-1C72-4437-A8A1-FC659C9E85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20">
              <a:extLst>
                <a:ext uri="{FF2B5EF4-FFF2-40B4-BE49-F238E27FC236}">
                  <a16:creationId xmlns:a16="http://schemas.microsoft.com/office/drawing/2014/main" id="{4EE3E561-115A-4994-832B-FB79E44989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5" name="Freeform 21">
              <a:extLst>
                <a:ext uri="{FF2B5EF4-FFF2-40B4-BE49-F238E27FC236}">
                  <a16:creationId xmlns:a16="http://schemas.microsoft.com/office/drawing/2014/main" id="{D389D14E-E715-4844-8E58-ED5A66AB43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6" name="Freeform 22">
              <a:extLst>
                <a:ext uri="{FF2B5EF4-FFF2-40B4-BE49-F238E27FC236}">
                  <a16:creationId xmlns:a16="http://schemas.microsoft.com/office/drawing/2014/main" id="{4208B28A-82FB-48D4-9087-806354C858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23">
              <a:extLst>
                <a:ext uri="{FF2B5EF4-FFF2-40B4-BE49-F238E27FC236}">
                  <a16:creationId xmlns:a16="http://schemas.microsoft.com/office/drawing/2014/main" id="{1330334B-C28B-49CB-8643-6EF9462306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4">
              <a:extLst>
                <a:ext uri="{FF2B5EF4-FFF2-40B4-BE49-F238E27FC236}">
                  <a16:creationId xmlns:a16="http://schemas.microsoft.com/office/drawing/2014/main" id="{F221AA9B-1DD9-4FC4-947F-90C0582F71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5">
              <a:extLst>
                <a:ext uri="{FF2B5EF4-FFF2-40B4-BE49-F238E27FC236}">
                  <a16:creationId xmlns:a16="http://schemas.microsoft.com/office/drawing/2014/main" id="{9214B596-B3CC-43CB-A72A-2ADABBE5B9D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31" name="Isosceles Triangle 30">
            <a:extLst>
              <a:ext uri="{FF2B5EF4-FFF2-40B4-BE49-F238E27FC236}">
                <a16:creationId xmlns:a16="http://schemas.microsoft.com/office/drawing/2014/main" id="{64F9BF67-14D7-4F9D-A8E4-4BB8DE3512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75225" y="1331697"/>
            <a:ext cx="193249" cy="166594"/>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sz="1600" dirty="0"/>
          </a:p>
        </p:txBody>
      </p:sp>
    </p:spTree>
    <p:extLst>
      <p:ext uri="{BB962C8B-B14F-4D97-AF65-F5344CB8AC3E}">
        <p14:creationId xmlns:p14="http://schemas.microsoft.com/office/powerpoint/2010/main" val="2918208547"/>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1047</TotalTime>
  <Words>2687</Words>
  <Application>Microsoft Office PowerPoint</Application>
  <PresentationFormat>Widescreen</PresentationFormat>
  <Paragraphs>218</Paragraphs>
  <Slides>30</Slides>
  <Notes>18</Notes>
  <HiddenSlides>0</HiddenSlides>
  <MMClips>0</MMClips>
  <ScaleCrop>false</ScaleCrop>
  <HeadingPairs>
    <vt:vector size="6" baseType="variant">
      <vt:variant>
        <vt:lpstr>Benyttede skrifttyper</vt:lpstr>
      </vt:variant>
      <vt:variant>
        <vt:i4>5</vt:i4>
      </vt:variant>
      <vt:variant>
        <vt:lpstr>Tema</vt:lpstr>
      </vt:variant>
      <vt:variant>
        <vt:i4>1</vt:i4>
      </vt:variant>
      <vt:variant>
        <vt:lpstr>Slidetitler</vt:lpstr>
      </vt:variant>
      <vt:variant>
        <vt:i4>30</vt:i4>
      </vt:variant>
    </vt:vector>
  </HeadingPairs>
  <TitlesOfParts>
    <vt:vector size="36" baseType="lpstr">
      <vt:lpstr>Arial</vt:lpstr>
      <vt:lpstr>Calibri</vt:lpstr>
      <vt:lpstr>Calibri Light</vt:lpstr>
      <vt:lpstr>Times New Roman</vt:lpstr>
      <vt:lpstr>Wingdings</vt:lpstr>
      <vt:lpstr>Office-tema</vt:lpstr>
      <vt:lpstr>Hvordan kan vi minimere forråede handlinger</vt:lpstr>
      <vt:lpstr>Hvorfor er vi her?</vt:lpstr>
      <vt:lpstr>Hvad er spørgsmålene?</vt:lpstr>
      <vt:lpstr>Definition - Hvad taler vi om</vt:lpstr>
      <vt:lpstr>Hvilke personalegrup-per er i størst risiko for at blive forrået ?</vt:lpstr>
      <vt:lpstr>Belastningstrekanten (Per Isdal)</vt:lpstr>
      <vt:lpstr>Syn på børn og pædagogisk tilgang</vt:lpstr>
      <vt:lpstr>Den gode cirkel </vt:lpstr>
      <vt:lpstr>Den onde cirkel </vt:lpstr>
      <vt:lpstr>Hvad skal vi kunne</vt:lpstr>
      <vt:lpstr>Magt og pædagogik hænger sammen</vt:lpstr>
      <vt:lpstr>Samarbejde, roller og kultur</vt:lpstr>
      <vt:lpstr>Dømmekraft og professionsforståelse</vt:lpstr>
      <vt:lpstr>Ledelsens betydning – psykologisk tryghed</vt:lpstr>
      <vt:lpstr>ALTSÅ:</vt:lpstr>
      <vt:lpstr>Hvad siger pædagogerne om børnene</vt:lpstr>
      <vt:lpstr>Faglighed og/eller erfaring</vt:lpstr>
      <vt:lpstr>Arbejdsforhold</vt:lpstr>
      <vt:lpstr>Arbejdsforhold 2</vt:lpstr>
      <vt:lpstr>Lov om voksenansvar</vt:lpstr>
      <vt:lpstr>Kollegaernes betydning</vt:lpstr>
      <vt:lpstr>Kollegaernes betydning 2 (ku situationen være endt anderledes, hvis det man var sammen med en anden kollega)</vt:lpstr>
      <vt:lpstr>Kan man sige til en kollega, at han/hun konfliktoptrapper</vt:lpstr>
      <vt:lpstr>Ledelsens betydning</vt:lpstr>
      <vt:lpstr>Konklusion</vt:lpstr>
      <vt:lpstr>Konklusion fortsat</vt:lpstr>
      <vt:lpstr>Konklusion fortsat…</vt:lpstr>
      <vt:lpstr>Den sidste konklusion…..</vt:lpstr>
      <vt:lpstr>To tænkere…..</vt:lpstr>
      <vt:lpstr>En tænker tilbage…..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Hvordan kan vi minimere forråede handlinger</dc:title>
  <dc:creator>Lise Manfeld Lester (Favrskov Kommune)</dc:creator>
  <cp:lastModifiedBy>Lise Manfeld Lester (Favrskov Kommune)</cp:lastModifiedBy>
  <cp:revision>21</cp:revision>
  <dcterms:created xsi:type="dcterms:W3CDTF">2021-10-11T08:07:38Z</dcterms:created>
  <dcterms:modified xsi:type="dcterms:W3CDTF">2021-11-12T16:25:16Z</dcterms:modified>
</cp:coreProperties>
</file>