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handoutMasterIdLst>
    <p:handoutMasterId r:id="rId77"/>
  </p:handoutMasterIdLst>
  <p:sldIdLst>
    <p:sldId id="256" r:id="rId2"/>
    <p:sldId id="286" r:id="rId3"/>
    <p:sldId id="366" r:id="rId4"/>
    <p:sldId id="280" r:id="rId5"/>
    <p:sldId id="365" r:id="rId6"/>
    <p:sldId id="281" r:id="rId7"/>
    <p:sldId id="351" r:id="rId8"/>
    <p:sldId id="289" r:id="rId9"/>
    <p:sldId id="303" r:id="rId10"/>
    <p:sldId id="347" r:id="rId11"/>
    <p:sldId id="352" r:id="rId12"/>
    <p:sldId id="292" r:id="rId13"/>
    <p:sldId id="367" r:id="rId14"/>
    <p:sldId id="312" r:id="rId15"/>
    <p:sldId id="311" r:id="rId16"/>
    <p:sldId id="294" r:id="rId17"/>
    <p:sldId id="305" r:id="rId18"/>
    <p:sldId id="313" r:id="rId19"/>
    <p:sldId id="315" r:id="rId20"/>
    <p:sldId id="316" r:id="rId21"/>
    <p:sldId id="317" r:id="rId22"/>
    <p:sldId id="368" r:id="rId23"/>
    <p:sldId id="345" r:id="rId24"/>
    <p:sldId id="296" r:id="rId25"/>
    <p:sldId id="359" r:id="rId26"/>
    <p:sldId id="353" r:id="rId27"/>
    <p:sldId id="356" r:id="rId28"/>
    <p:sldId id="299" r:id="rId29"/>
    <p:sldId id="330" r:id="rId30"/>
    <p:sldId id="331" r:id="rId31"/>
    <p:sldId id="334" r:id="rId32"/>
    <p:sldId id="335" r:id="rId33"/>
    <p:sldId id="332" r:id="rId34"/>
    <p:sldId id="337" r:id="rId35"/>
    <p:sldId id="338" r:id="rId36"/>
    <p:sldId id="333" r:id="rId37"/>
    <p:sldId id="340" r:id="rId38"/>
    <p:sldId id="339" r:id="rId39"/>
    <p:sldId id="369" r:id="rId40"/>
    <p:sldId id="355" r:id="rId41"/>
    <p:sldId id="357" r:id="rId42"/>
    <p:sldId id="358" r:id="rId43"/>
    <p:sldId id="360" r:id="rId44"/>
    <p:sldId id="362" r:id="rId45"/>
    <p:sldId id="363" r:id="rId46"/>
    <p:sldId id="342" r:id="rId47"/>
    <p:sldId id="372" r:id="rId48"/>
    <p:sldId id="370" r:id="rId49"/>
    <p:sldId id="371" r:id="rId50"/>
    <p:sldId id="373" r:id="rId51"/>
    <p:sldId id="374" r:id="rId52"/>
    <p:sldId id="377" r:id="rId53"/>
    <p:sldId id="376" r:id="rId54"/>
    <p:sldId id="364" r:id="rId55"/>
    <p:sldId id="301" r:id="rId56"/>
    <p:sldId id="380" r:id="rId57"/>
    <p:sldId id="378" r:id="rId58"/>
    <p:sldId id="266" r:id="rId59"/>
    <p:sldId id="278" r:id="rId60"/>
    <p:sldId id="350" r:id="rId61"/>
    <p:sldId id="381" r:id="rId62"/>
    <p:sldId id="382" r:id="rId63"/>
    <p:sldId id="383" r:id="rId64"/>
    <p:sldId id="384" r:id="rId65"/>
    <p:sldId id="385" r:id="rId66"/>
    <p:sldId id="386" r:id="rId67"/>
    <p:sldId id="387" r:id="rId68"/>
    <p:sldId id="388" r:id="rId69"/>
    <p:sldId id="389" r:id="rId70"/>
    <p:sldId id="390" r:id="rId71"/>
    <p:sldId id="391" r:id="rId72"/>
    <p:sldId id="392" r:id="rId73"/>
    <p:sldId id="393" r:id="rId74"/>
    <p:sldId id="279" r:id="rId75"/>
  </p:sldIdLst>
  <p:sldSz cx="9144000" cy="6858000" type="screen4x3"/>
  <p:notesSz cx="6888163" cy="100203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autoAdjust="0"/>
    <p:restoredTop sz="94694" autoAdjust="0"/>
  </p:normalViewPr>
  <p:slideViewPr>
    <p:cSldViewPr>
      <p:cViewPr varScale="1">
        <p:scale>
          <a:sx n="121" d="100"/>
          <a:sy n="121" d="100"/>
        </p:scale>
        <p:origin x="1904"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1" y="3"/>
            <a:ext cx="2984437" cy="501338"/>
          </a:xfrm>
          <a:prstGeom prst="rect">
            <a:avLst/>
          </a:prstGeom>
        </p:spPr>
        <p:txBody>
          <a:bodyPr vert="horz" lIns="93569" tIns="46784" rIns="93569" bIns="46784" rtlCol="0"/>
          <a:lstStyle>
            <a:lvl1pPr algn="l">
              <a:defRPr sz="1200"/>
            </a:lvl1pPr>
          </a:lstStyle>
          <a:p>
            <a:endParaRPr lang="da-DK" dirty="0"/>
          </a:p>
        </p:txBody>
      </p:sp>
      <p:sp>
        <p:nvSpPr>
          <p:cNvPr id="3" name="Pladsholder til dato 2"/>
          <p:cNvSpPr>
            <a:spLocks noGrp="1"/>
          </p:cNvSpPr>
          <p:nvPr>
            <p:ph type="dt" sz="quarter" idx="1"/>
          </p:nvPr>
        </p:nvSpPr>
        <p:spPr>
          <a:xfrm>
            <a:off x="3902099" y="3"/>
            <a:ext cx="2984437" cy="501338"/>
          </a:xfrm>
          <a:prstGeom prst="rect">
            <a:avLst/>
          </a:prstGeom>
        </p:spPr>
        <p:txBody>
          <a:bodyPr vert="horz" lIns="93569" tIns="46784" rIns="93569" bIns="46784" rtlCol="0"/>
          <a:lstStyle>
            <a:lvl1pPr algn="r">
              <a:defRPr sz="1200"/>
            </a:lvl1pPr>
          </a:lstStyle>
          <a:p>
            <a:fld id="{94A91E92-58F7-4488-AD54-E2389252A07D}" type="datetimeFigureOut">
              <a:rPr lang="da-DK" smtClean="0"/>
              <a:pPr/>
              <a:t>16/11/2019</a:t>
            </a:fld>
            <a:endParaRPr lang="da-DK" dirty="0"/>
          </a:p>
        </p:txBody>
      </p:sp>
      <p:sp>
        <p:nvSpPr>
          <p:cNvPr id="4" name="Pladsholder til sidefod 3"/>
          <p:cNvSpPr>
            <a:spLocks noGrp="1"/>
          </p:cNvSpPr>
          <p:nvPr>
            <p:ph type="ftr" sz="quarter" idx="2"/>
          </p:nvPr>
        </p:nvSpPr>
        <p:spPr>
          <a:xfrm>
            <a:off x="1" y="9517347"/>
            <a:ext cx="2984437" cy="501338"/>
          </a:xfrm>
          <a:prstGeom prst="rect">
            <a:avLst/>
          </a:prstGeom>
        </p:spPr>
        <p:txBody>
          <a:bodyPr vert="horz" lIns="93569" tIns="46784" rIns="93569" bIns="46784" rtlCol="0" anchor="b"/>
          <a:lstStyle>
            <a:lvl1pPr algn="l">
              <a:defRPr sz="1200"/>
            </a:lvl1pPr>
          </a:lstStyle>
          <a:p>
            <a:endParaRPr lang="da-DK" dirty="0"/>
          </a:p>
        </p:txBody>
      </p:sp>
      <p:sp>
        <p:nvSpPr>
          <p:cNvPr id="5" name="Pladsholder til diasnummer 4"/>
          <p:cNvSpPr>
            <a:spLocks noGrp="1"/>
          </p:cNvSpPr>
          <p:nvPr>
            <p:ph type="sldNum" sz="quarter" idx="3"/>
          </p:nvPr>
        </p:nvSpPr>
        <p:spPr>
          <a:xfrm>
            <a:off x="3902099" y="9517347"/>
            <a:ext cx="2984437" cy="501338"/>
          </a:xfrm>
          <a:prstGeom prst="rect">
            <a:avLst/>
          </a:prstGeom>
        </p:spPr>
        <p:txBody>
          <a:bodyPr vert="horz" lIns="93569" tIns="46784" rIns="93569" bIns="46784" rtlCol="0" anchor="b"/>
          <a:lstStyle>
            <a:lvl1pPr algn="r">
              <a:defRPr sz="1200"/>
            </a:lvl1pPr>
          </a:lstStyle>
          <a:p>
            <a:fld id="{A2CC11CF-896A-43A7-8749-951007A656EE}" type="slidenum">
              <a:rPr lang="da-DK" smtClean="0"/>
              <a:pPr/>
              <a:t>‹nr.›</a:t>
            </a:fld>
            <a:endParaRPr lang="da-DK" dirty="0"/>
          </a:p>
        </p:txBody>
      </p:sp>
    </p:spTree>
    <p:extLst>
      <p:ext uri="{BB962C8B-B14F-4D97-AF65-F5344CB8AC3E}">
        <p14:creationId xmlns:p14="http://schemas.microsoft.com/office/powerpoint/2010/main" val="19900208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1" y="3"/>
            <a:ext cx="2984437" cy="501338"/>
          </a:xfrm>
          <a:prstGeom prst="rect">
            <a:avLst/>
          </a:prstGeom>
        </p:spPr>
        <p:txBody>
          <a:bodyPr vert="horz" lIns="93569" tIns="46784" rIns="93569" bIns="46784" rtlCol="0"/>
          <a:lstStyle>
            <a:lvl1pPr algn="l">
              <a:defRPr sz="1200"/>
            </a:lvl1pPr>
          </a:lstStyle>
          <a:p>
            <a:endParaRPr lang="da-DK" dirty="0"/>
          </a:p>
        </p:txBody>
      </p:sp>
      <p:sp>
        <p:nvSpPr>
          <p:cNvPr id="3" name="Pladsholder til dato 2"/>
          <p:cNvSpPr>
            <a:spLocks noGrp="1"/>
          </p:cNvSpPr>
          <p:nvPr>
            <p:ph type="dt" idx="1"/>
          </p:nvPr>
        </p:nvSpPr>
        <p:spPr>
          <a:xfrm>
            <a:off x="3902099" y="3"/>
            <a:ext cx="2984437" cy="501338"/>
          </a:xfrm>
          <a:prstGeom prst="rect">
            <a:avLst/>
          </a:prstGeom>
        </p:spPr>
        <p:txBody>
          <a:bodyPr vert="horz" lIns="93569" tIns="46784" rIns="93569" bIns="46784" rtlCol="0"/>
          <a:lstStyle>
            <a:lvl1pPr algn="r">
              <a:defRPr sz="1200"/>
            </a:lvl1pPr>
          </a:lstStyle>
          <a:p>
            <a:fld id="{656F186A-CC5C-4997-B5CD-CA6CE5AD292F}" type="datetimeFigureOut">
              <a:rPr lang="da-DK" smtClean="0"/>
              <a:pPr/>
              <a:t>16/11/2019</a:t>
            </a:fld>
            <a:endParaRPr lang="da-DK" dirty="0"/>
          </a:p>
        </p:txBody>
      </p:sp>
      <p:sp>
        <p:nvSpPr>
          <p:cNvPr id="4" name="Pladsholder til diasbillede 3"/>
          <p:cNvSpPr>
            <a:spLocks noGrp="1" noRot="1" noChangeAspect="1"/>
          </p:cNvSpPr>
          <p:nvPr>
            <p:ph type="sldImg" idx="2"/>
          </p:nvPr>
        </p:nvSpPr>
        <p:spPr>
          <a:xfrm>
            <a:off x="941388" y="752475"/>
            <a:ext cx="5005387" cy="3756025"/>
          </a:xfrm>
          <a:prstGeom prst="rect">
            <a:avLst/>
          </a:prstGeom>
          <a:noFill/>
          <a:ln w="12700">
            <a:solidFill>
              <a:prstClr val="black"/>
            </a:solidFill>
          </a:ln>
        </p:spPr>
        <p:txBody>
          <a:bodyPr vert="horz" lIns="93569" tIns="46784" rIns="93569" bIns="46784" rtlCol="0" anchor="ctr"/>
          <a:lstStyle/>
          <a:p>
            <a:endParaRPr lang="da-DK" dirty="0"/>
          </a:p>
        </p:txBody>
      </p:sp>
      <p:sp>
        <p:nvSpPr>
          <p:cNvPr id="5" name="Pladsholder til noter 4"/>
          <p:cNvSpPr>
            <a:spLocks noGrp="1"/>
          </p:cNvSpPr>
          <p:nvPr>
            <p:ph type="body" sz="quarter" idx="3"/>
          </p:nvPr>
        </p:nvSpPr>
        <p:spPr>
          <a:xfrm>
            <a:off x="689470" y="4759483"/>
            <a:ext cx="5509227" cy="4508812"/>
          </a:xfrm>
          <a:prstGeom prst="rect">
            <a:avLst/>
          </a:prstGeom>
        </p:spPr>
        <p:txBody>
          <a:bodyPr vert="horz" lIns="93569" tIns="46784" rIns="93569" bIns="46784" rtlCol="0">
            <a:normAutofit/>
          </a:body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1" y="9517347"/>
            <a:ext cx="2984437" cy="501338"/>
          </a:xfrm>
          <a:prstGeom prst="rect">
            <a:avLst/>
          </a:prstGeom>
        </p:spPr>
        <p:txBody>
          <a:bodyPr vert="horz" lIns="93569" tIns="46784" rIns="93569" bIns="46784" rtlCol="0" anchor="b"/>
          <a:lstStyle>
            <a:lvl1pPr algn="l">
              <a:defRPr sz="1200"/>
            </a:lvl1pPr>
          </a:lstStyle>
          <a:p>
            <a:endParaRPr lang="da-DK" dirty="0"/>
          </a:p>
        </p:txBody>
      </p:sp>
      <p:sp>
        <p:nvSpPr>
          <p:cNvPr id="7" name="Pladsholder til diasnummer 6"/>
          <p:cNvSpPr>
            <a:spLocks noGrp="1"/>
          </p:cNvSpPr>
          <p:nvPr>
            <p:ph type="sldNum" sz="quarter" idx="5"/>
          </p:nvPr>
        </p:nvSpPr>
        <p:spPr>
          <a:xfrm>
            <a:off x="3902099" y="9517347"/>
            <a:ext cx="2984437" cy="501338"/>
          </a:xfrm>
          <a:prstGeom prst="rect">
            <a:avLst/>
          </a:prstGeom>
        </p:spPr>
        <p:txBody>
          <a:bodyPr vert="horz" lIns="93569" tIns="46784" rIns="93569" bIns="46784" rtlCol="0" anchor="b"/>
          <a:lstStyle>
            <a:lvl1pPr algn="r">
              <a:defRPr sz="1200"/>
            </a:lvl1pPr>
          </a:lstStyle>
          <a:p>
            <a:fld id="{C535F6A4-E367-4BB0-92D9-0408B9B17F7B}" type="slidenum">
              <a:rPr lang="da-DK" smtClean="0"/>
              <a:pPr/>
              <a:t>‹nr.›</a:t>
            </a:fld>
            <a:endParaRPr lang="da-DK" dirty="0"/>
          </a:p>
        </p:txBody>
      </p:sp>
    </p:spTree>
    <p:extLst>
      <p:ext uri="{BB962C8B-B14F-4D97-AF65-F5344CB8AC3E}">
        <p14:creationId xmlns:p14="http://schemas.microsoft.com/office/powerpoint/2010/main" val="29763283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a-DK"/>
              <a:t>Klik for at redigere titeltypografi i masteren</a:t>
            </a:r>
          </a:p>
        </p:txBody>
      </p:sp>
      <p:sp>
        <p:nvSpPr>
          <p:cNvPr id="3" name="U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a:t>Klik for at redigere undertiteltypografien i masteren</a:t>
            </a:r>
          </a:p>
        </p:txBody>
      </p:sp>
      <p:sp>
        <p:nvSpPr>
          <p:cNvPr id="4" name="Pladsholder til dato 3"/>
          <p:cNvSpPr>
            <a:spLocks noGrp="1"/>
          </p:cNvSpPr>
          <p:nvPr>
            <p:ph type="dt" sz="half" idx="10"/>
          </p:nvPr>
        </p:nvSpPr>
        <p:spPr/>
        <p:txBody>
          <a:bodyPr/>
          <a:lstStyle/>
          <a:p>
            <a:fld id="{FA191F6E-4CC3-470C-A7B8-983FC132F030}" type="datetime1">
              <a:rPr lang="da-DK" smtClean="0"/>
              <a:t>16/11/2019</a:t>
            </a:fld>
            <a:endParaRPr lang="da-DK" dirty="0"/>
          </a:p>
        </p:txBody>
      </p:sp>
      <p:sp>
        <p:nvSpPr>
          <p:cNvPr id="5" name="Pladsholder til sidefod 4"/>
          <p:cNvSpPr>
            <a:spLocks noGrp="1"/>
          </p:cNvSpPr>
          <p:nvPr>
            <p:ph type="ftr" sz="quarter" idx="11"/>
          </p:nvPr>
        </p:nvSpPr>
        <p:spPr/>
        <p:txBody>
          <a:bodyPr/>
          <a:lstStyle/>
          <a:p>
            <a:endParaRPr lang="da-DK" dirty="0"/>
          </a:p>
        </p:txBody>
      </p:sp>
      <p:sp>
        <p:nvSpPr>
          <p:cNvPr id="6" name="Pladsholder til diasnummer 5"/>
          <p:cNvSpPr>
            <a:spLocks noGrp="1"/>
          </p:cNvSpPr>
          <p:nvPr>
            <p:ph type="sldNum" sz="quarter" idx="12"/>
          </p:nvPr>
        </p:nvSpPr>
        <p:spPr/>
        <p:txBody>
          <a:bodyPr/>
          <a:lstStyle/>
          <a:p>
            <a:fld id="{7AED8867-648A-49F2-BE78-06D478E51761}" type="slidenum">
              <a:rPr lang="da-DK" smtClean="0"/>
              <a:pPr/>
              <a:t>‹nr.›</a:t>
            </a:fld>
            <a:endParaRPr lang="da-DK"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a:t>Klik for at redigere titeltypografi i masteren</a:t>
            </a:r>
          </a:p>
        </p:txBody>
      </p:sp>
      <p:sp>
        <p:nvSpPr>
          <p:cNvPr id="3" name="Pladsholder til indhold 2"/>
          <p:cNvSpPr>
            <a:spLocks noGrp="1"/>
          </p:cNvSpPr>
          <p:nvPr>
            <p:ph idx="1"/>
          </p:nvPr>
        </p:nvSpPr>
        <p:spPr/>
        <p:txBody>
          <a:body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p:cNvSpPr>
            <a:spLocks noGrp="1"/>
          </p:cNvSpPr>
          <p:nvPr>
            <p:ph type="dt" sz="half" idx="10"/>
          </p:nvPr>
        </p:nvSpPr>
        <p:spPr/>
        <p:txBody>
          <a:bodyPr/>
          <a:lstStyle/>
          <a:p>
            <a:fld id="{89D2A8FE-8837-4586-8E31-4BB0CD70B867}" type="datetime1">
              <a:rPr lang="da-DK" smtClean="0"/>
              <a:t>16/11/2019</a:t>
            </a:fld>
            <a:endParaRPr lang="da-DK" dirty="0"/>
          </a:p>
        </p:txBody>
      </p:sp>
      <p:sp>
        <p:nvSpPr>
          <p:cNvPr id="5" name="Pladsholder til sidefod 4"/>
          <p:cNvSpPr>
            <a:spLocks noGrp="1"/>
          </p:cNvSpPr>
          <p:nvPr>
            <p:ph type="ftr" sz="quarter" idx="11"/>
          </p:nvPr>
        </p:nvSpPr>
        <p:spPr/>
        <p:txBody>
          <a:bodyPr/>
          <a:lstStyle/>
          <a:p>
            <a:endParaRPr lang="da-DK" dirty="0"/>
          </a:p>
        </p:txBody>
      </p:sp>
      <p:sp>
        <p:nvSpPr>
          <p:cNvPr id="6" name="Pladsholder til diasnummer 5"/>
          <p:cNvSpPr>
            <a:spLocks noGrp="1"/>
          </p:cNvSpPr>
          <p:nvPr>
            <p:ph type="sldNum" sz="quarter" idx="12"/>
          </p:nvPr>
        </p:nvSpPr>
        <p:spPr/>
        <p:txBody>
          <a:bodyPr/>
          <a:lstStyle/>
          <a:p>
            <a:r>
              <a:rPr lang="da-DK" dirty="0"/>
              <a:t>1</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a-DK"/>
              <a:t>Klik for at redigere titeltypografi i masteren</a:t>
            </a:r>
          </a:p>
        </p:txBody>
      </p:sp>
      <p:sp>
        <p:nvSpPr>
          <p:cNvPr id="3" name="Pladsholder til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a-DK"/>
              <a:t>Klik for at redigere typografi i masteren</a:t>
            </a:r>
          </a:p>
        </p:txBody>
      </p:sp>
      <p:sp>
        <p:nvSpPr>
          <p:cNvPr id="4" name="Pladsholder til dato 3"/>
          <p:cNvSpPr>
            <a:spLocks noGrp="1"/>
          </p:cNvSpPr>
          <p:nvPr>
            <p:ph type="dt" sz="half" idx="10"/>
          </p:nvPr>
        </p:nvSpPr>
        <p:spPr/>
        <p:txBody>
          <a:bodyPr/>
          <a:lstStyle/>
          <a:p>
            <a:fld id="{D1665A00-C925-44B6-A13B-EE864A82432F}" type="datetime1">
              <a:rPr lang="da-DK" smtClean="0"/>
              <a:t>16/11/2019</a:t>
            </a:fld>
            <a:endParaRPr lang="da-DK" dirty="0"/>
          </a:p>
        </p:txBody>
      </p:sp>
      <p:sp>
        <p:nvSpPr>
          <p:cNvPr id="5" name="Pladsholder til sidefod 4"/>
          <p:cNvSpPr>
            <a:spLocks noGrp="1"/>
          </p:cNvSpPr>
          <p:nvPr>
            <p:ph type="ftr" sz="quarter" idx="11"/>
          </p:nvPr>
        </p:nvSpPr>
        <p:spPr/>
        <p:txBody>
          <a:bodyPr/>
          <a:lstStyle/>
          <a:p>
            <a:endParaRPr lang="da-DK" dirty="0"/>
          </a:p>
        </p:txBody>
      </p:sp>
      <p:sp>
        <p:nvSpPr>
          <p:cNvPr id="6" name="Pladsholder til diasnummer 5"/>
          <p:cNvSpPr>
            <a:spLocks noGrp="1"/>
          </p:cNvSpPr>
          <p:nvPr>
            <p:ph type="sldNum" sz="quarter" idx="12"/>
          </p:nvPr>
        </p:nvSpPr>
        <p:spPr/>
        <p:txBody>
          <a:bodyPr/>
          <a:lstStyle/>
          <a:p>
            <a:fld id="{7AED8867-648A-49F2-BE78-06D478E51761}" type="slidenum">
              <a:rPr lang="da-DK" smtClean="0"/>
              <a:pPr/>
              <a:t>‹nr.›</a:t>
            </a:fld>
            <a:endParaRPr lang="da-DK"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a:t>Klik for at redigere titeltypografi i masteren</a:t>
            </a:r>
          </a:p>
        </p:txBody>
      </p:sp>
      <p:sp>
        <p:nvSpPr>
          <p:cNvPr id="3" name="Pladsholder til indhol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p:cNvSpPr>
            <a:spLocks noGrp="1"/>
          </p:cNvSpPr>
          <p:nvPr>
            <p:ph type="dt" sz="half" idx="10"/>
          </p:nvPr>
        </p:nvSpPr>
        <p:spPr/>
        <p:txBody>
          <a:bodyPr/>
          <a:lstStyle/>
          <a:p>
            <a:fld id="{49FA6989-9B99-444E-8615-5B7BB9792B55}" type="datetime1">
              <a:rPr lang="da-DK" smtClean="0"/>
              <a:t>16/11/2019</a:t>
            </a:fld>
            <a:endParaRPr lang="da-DK" dirty="0"/>
          </a:p>
        </p:txBody>
      </p:sp>
      <p:sp>
        <p:nvSpPr>
          <p:cNvPr id="6" name="Pladsholder til sidefod 5"/>
          <p:cNvSpPr>
            <a:spLocks noGrp="1"/>
          </p:cNvSpPr>
          <p:nvPr>
            <p:ph type="ftr" sz="quarter" idx="11"/>
          </p:nvPr>
        </p:nvSpPr>
        <p:spPr/>
        <p:txBody>
          <a:bodyPr/>
          <a:lstStyle/>
          <a:p>
            <a:endParaRPr lang="da-DK" dirty="0"/>
          </a:p>
        </p:txBody>
      </p:sp>
      <p:sp>
        <p:nvSpPr>
          <p:cNvPr id="7" name="Pladsholder til diasnummer 6"/>
          <p:cNvSpPr>
            <a:spLocks noGrp="1"/>
          </p:cNvSpPr>
          <p:nvPr>
            <p:ph type="sldNum" sz="quarter" idx="12"/>
          </p:nvPr>
        </p:nvSpPr>
        <p:spPr/>
        <p:txBody>
          <a:bodyPr/>
          <a:lstStyle/>
          <a:p>
            <a:fld id="{7AED8867-648A-49F2-BE78-06D478E51761}" type="slidenum">
              <a:rPr lang="da-DK" smtClean="0"/>
              <a:pPr/>
              <a:t>‹nr.›</a:t>
            </a:fld>
            <a:endParaRPr lang="da-DK"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a-DK"/>
              <a:t>Klik for at redigere titeltypografi i masteren</a:t>
            </a:r>
          </a:p>
        </p:txBody>
      </p:sp>
      <p:sp>
        <p:nvSpPr>
          <p:cNvPr id="3" name="Pladsholder til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typografi i masteren</a:t>
            </a:r>
          </a:p>
        </p:txBody>
      </p:sp>
      <p:sp>
        <p:nvSpPr>
          <p:cNvPr id="4" name="Pladsholder til ind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typografi i masteren</a:t>
            </a:r>
          </a:p>
        </p:txBody>
      </p:sp>
      <p:sp>
        <p:nvSpPr>
          <p:cNvPr id="6" name="Pladsholder til ind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p:cNvSpPr>
            <a:spLocks noGrp="1"/>
          </p:cNvSpPr>
          <p:nvPr>
            <p:ph type="dt" sz="half" idx="10"/>
          </p:nvPr>
        </p:nvSpPr>
        <p:spPr/>
        <p:txBody>
          <a:bodyPr/>
          <a:lstStyle/>
          <a:p>
            <a:fld id="{C3D4C1DB-F72A-44CA-912F-9EB2649CC73E}" type="datetime1">
              <a:rPr lang="da-DK" smtClean="0"/>
              <a:t>16/11/2019</a:t>
            </a:fld>
            <a:endParaRPr lang="da-DK" dirty="0"/>
          </a:p>
        </p:txBody>
      </p:sp>
      <p:sp>
        <p:nvSpPr>
          <p:cNvPr id="8" name="Pladsholder til sidefod 7"/>
          <p:cNvSpPr>
            <a:spLocks noGrp="1"/>
          </p:cNvSpPr>
          <p:nvPr>
            <p:ph type="ftr" sz="quarter" idx="11"/>
          </p:nvPr>
        </p:nvSpPr>
        <p:spPr/>
        <p:txBody>
          <a:bodyPr/>
          <a:lstStyle/>
          <a:p>
            <a:endParaRPr lang="da-DK" dirty="0"/>
          </a:p>
        </p:txBody>
      </p:sp>
      <p:sp>
        <p:nvSpPr>
          <p:cNvPr id="9" name="Pladsholder til diasnummer 8"/>
          <p:cNvSpPr>
            <a:spLocks noGrp="1"/>
          </p:cNvSpPr>
          <p:nvPr>
            <p:ph type="sldNum" sz="quarter" idx="12"/>
          </p:nvPr>
        </p:nvSpPr>
        <p:spPr/>
        <p:txBody>
          <a:bodyPr/>
          <a:lstStyle/>
          <a:p>
            <a:fld id="{7AED8867-648A-49F2-BE78-06D478E51761}" type="slidenum">
              <a:rPr lang="da-DK" smtClean="0"/>
              <a:pPr/>
              <a:t>‹nr.›</a:t>
            </a:fld>
            <a:endParaRPr lang="da-DK"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a:t>Klik for at redigere titeltypografi i masteren</a:t>
            </a:r>
          </a:p>
        </p:txBody>
      </p:sp>
      <p:sp>
        <p:nvSpPr>
          <p:cNvPr id="3" name="Pladsholder til dato 2"/>
          <p:cNvSpPr>
            <a:spLocks noGrp="1"/>
          </p:cNvSpPr>
          <p:nvPr>
            <p:ph type="dt" sz="half" idx="10"/>
          </p:nvPr>
        </p:nvSpPr>
        <p:spPr/>
        <p:txBody>
          <a:bodyPr/>
          <a:lstStyle/>
          <a:p>
            <a:fld id="{38F87262-6FCB-4A72-94E9-E9A60697D71F}" type="datetime1">
              <a:rPr lang="da-DK" smtClean="0"/>
              <a:t>16/11/2019</a:t>
            </a:fld>
            <a:endParaRPr lang="da-DK" dirty="0"/>
          </a:p>
        </p:txBody>
      </p:sp>
      <p:sp>
        <p:nvSpPr>
          <p:cNvPr id="4" name="Pladsholder til sidefod 3"/>
          <p:cNvSpPr>
            <a:spLocks noGrp="1"/>
          </p:cNvSpPr>
          <p:nvPr>
            <p:ph type="ftr" sz="quarter" idx="11"/>
          </p:nvPr>
        </p:nvSpPr>
        <p:spPr/>
        <p:txBody>
          <a:bodyPr/>
          <a:lstStyle/>
          <a:p>
            <a:endParaRPr lang="da-DK" dirty="0"/>
          </a:p>
        </p:txBody>
      </p:sp>
      <p:sp>
        <p:nvSpPr>
          <p:cNvPr id="5" name="Pladsholder til diasnummer 4"/>
          <p:cNvSpPr>
            <a:spLocks noGrp="1"/>
          </p:cNvSpPr>
          <p:nvPr>
            <p:ph type="sldNum" sz="quarter" idx="12"/>
          </p:nvPr>
        </p:nvSpPr>
        <p:spPr/>
        <p:txBody>
          <a:bodyPr/>
          <a:lstStyle/>
          <a:p>
            <a:fld id="{7AED8867-648A-49F2-BE78-06D478E51761}" type="slidenum">
              <a:rPr lang="da-DK" smtClean="0"/>
              <a:pPr/>
              <a:t>‹nr.›</a:t>
            </a:fld>
            <a:endParaRPr lang="da-DK"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dato 1"/>
          <p:cNvSpPr>
            <a:spLocks noGrp="1"/>
          </p:cNvSpPr>
          <p:nvPr>
            <p:ph type="dt" sz="half" idx="10"/>
          </p:nvPr>
        </p:nvSpPr>
        <p:spPr/>
        <p:txBody>
          <a:bodyPr/>
          <a:lstStyle/>
          <a:p>
            <a:fld id="{37ED3344-876E-4E8B-9A41-ECE6346AEBEC}" type="datetime1">
              <a:rPr lang="da-DK" smtClean="0"/>
              <a:t>16/11/2019</a:t>
            </a:fld>
            <a:endParaRPr lang="da-DK" dirty="0"/>
          </a:p>
        </p:txBody>
      </p:sp>
      <p:sp>
        <p:nvSpPr>
          <p:cNvPr id="3" name="Pladsholder til sidefod 2"/>
          <p:cNvSpPr>
            <a:spLocks noGrp="1"/>
          </p:cNvSpPr>
          <p:nvPr>
            <p:ph type="ftr" sz="quarter" idx="11"/>
          </p:nvPr>
        </p:nvSpPr>
        <p:spPr/>
        <p:txBody>
          <a:bodyPr/>
          <a:lstStyle/>
          <a:p>
            <a:endParaRPr lang="da-DK" dirty="0"/>
          </a:p>
        </p:txBody>
      </p:sp>
      <p:sp>
        <p:nvSpPr>
          <p:cNvPr id="4" name="Pladsholder til diasnummer 3"/>
          <p:cNvSpPr>
            <a:spLocks noGrp="1"/>
          </p:cNvSpPr>
          <p:nvPr>
            <p:ph type="sldNum" sz="quarter" idx="12"/>
          </p:nvPr>
        </p:nvSpPr>
        <p:spPr/>
        <p:txBody>
          <a:bodyPr/>
          <a:lstStyle/>
          <a:p>
            <a:fld id="{7AED8867-648A-49F2-BE78-06D478E51761}" type="slidenum">
              <a:rPr lang="da-DK" smtClean="0"/>
              <a:pPr/>
              <a:t>‹nr.›</a:t>
            </a:fld>
            <a:endParaRPr lang="da-DK"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a-DK"/>
              <a:t>Klik for at redigere titeltypografi i masteren</a:t>
            </a:r>
          </a:p>
        </p:txBody>
      </p:sp>
      <p:sp>
        <p:nvSpPr>
          <p:cNvPr id="3" name="Pladsholder til ind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a:t>Klik for at redigere typografi i masteren</a:t>
            </a:r>
          </a:p>
        </p:txBody>
      </p:sp>
      <p:sp>
        <p:nvSpPr>
          <p:cNvPr id="5" name="Pladsholder til dato 4"/>
          <p:cNvSpPr>
            <a:spLocks noGrp="1"/>
          </p:cNvSpPr>
          <p:nvPr>
            <p:ph type="dt" sz="half" idx="10"/>
          </p:nvPr>
        </p:nvSpPr>
        <p:spPr/>
        <p:txBody>
          <a:bodyPr/>
          <a:lstStyle/>
          <a:p>
            <a:fld id="{AEF3D599-3309-4820-B40D-D1C847AADF87}" type="datetime1">
              <a:rPr lang="da-DK" smtClean="0"/>
              <a:t>16/11/2019</a:t>
            </a:fld>
            <a:endParaRPr lang="da-DK" dirty="0"/>
          </a:p>
        </p:txBody>
      </p:sp>
      <p:sp>
        <p:nvSpPr>
          <p:cNvPr id="6" name="Pladsholder til sidefod 5"/>
          <p:cNvSpPr>
            <a:spLocks noGrp="1"/>
          </p:cNvSpPr>
          <p:nvPr>
            <p:ph type="ftr" sz="quarter" idx="11"/>
          </p:nvPr>
        </p:nvSpPr>
        <p:spPr/>
        <p:txBody>
          <a:bodyPr/>
          <a:lstStyle/>
          <a:p>
            <a:endParaRPr lang="da-DK" dirty="0"/>
          </a:p>
        </p:txBody>
      </p:sp>
      <p:sp>
        <p:nvSpPr>
          <p:cNvPr id="7" name="Pladsholder til diasnummer 6"/>
          <p:cNvSpPr>
            <a:spLocks noGrp="1"/>
          </p:cNvSpPr>
          <p:nvPr>
            <p:ph type="sldNum" sz="quarter" idx="12"/>
          </p:nvPr>
        </p:nvSpPr>
        <p:spPr/>
        <p:txBody>
          <a:bodyPr/>
          <a:lstStyle/>
          <a:p>
            <a:fld id="{7AED8867-648A-49F2-BE78-06D478E51761}" type="slidenum">
              <a:rPr lang="da-DK" smtClean="0"/>
              <a:pPr/>
              <a:t>‹nr.›</a:t>
            </a:fld>
            <a:endParaRPr lang="da-DK"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a-DK"/>
              <a:t>Klik for at redigere titeltypografi i masteren</a:t>
            </a:r>
          </a:p>
        </p:txBody>
      </p:sp>
      <p:sp>
        <p:nvSpPr>
          <p:cNvPr id="3" name="Pladsholder til bille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dirty="0"/>
          </a:p>
        </p:txBody>
      </p:sp>
      <p:sp>
        <p:nvSpPr>
          <p:cNvPr id="4" name="Pladsholder til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a:t>Klik for at redigere typografi i masteren</a:t>
            </a:r>
          </a:p>
        </p:txBody>
      </p:sp>
      <p:sp>
        <p:nvSpPr>
          <p:cNvPr id="5" name="Pladsholder til dato 4"/>
          <p:cNvSpPr>
            <a:spLocks noGrp="1"/>
          </p:cNvSpPr>
          <p:nvPr>
            <p:ph type="dt" sz="half" idx="10"/>
          </p:nvPr>
        </p:nvSpPr>
        <p:spPr/>
        <p:txBody>
          <a:bodyPr/>
          <a:lstStyle/>
          <a:p>
            <a:fld id="{96F4E64E-9825-4517-95AA-DC7F5ACBEB76}" type="datetime1">
              <a:rPr lang="da-DK" smtClean="0"/>
              <a:t>16/11/2019</a:t>
            </a:fld>
            <a:endParaRPr lang="da-DK" dirty="0"/>
          </a:p>
        </p:txBody>
      </p:sp>
      <p:sp>
        <p:nvSpPr>
          <p:cNvPr id="6" name="Pladsholder til sidefod 5"/>
          <p:cNvSpPr>
            <a:spLocks noGrp="1"/>
          </p:cNvSpPr>
          <p:nvPr>
            <p:ph type="ftr" sz="quarter" idx="11"/>
          </p:nvPr>
        </p:nvSpPr>
        <p:spPr/>
        <p:txBody>
          <a:bodyPr/>
          <a:lstStyle/>
          <a:p>
            <a:endParaRPr lang="da-DK" dirty="0"/>
          </a:p>
        </p:txBody>
      </p:sp>
      <p:sp>
        <p:nvSpPr>
          <p:cNvPr id="7" name="Pladsholder til diasnummer 6"/>
          <p:cNvSpPr>
            <a:spLocks noGrp="1"/>
          </p:cNvSpPr>
          <p:nvPr>
            <p:ph type="sldNum" sz="quarter" idx="12"/>
          </p:nvPr>
        </p:nvSpPr>
        <p:spPr/>
        <p:txBody>
          <a:bodyPr/>
          <a:lstStyle/>
          <a:p>
            <a:fld id="{7AED8867-648A-49F2-BE78-06D478E51761}" type="slidenum">
              <a:rPr lang="da-DK" smtClean="0"/>
              <a:pPr/>
              <a:t>‹nr.›</a:t>
            </a:fld>
            <a:endParaRPr lang="da-DK"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a:t>Klik for at redigere titeltypografi i masteren</a:t>
            </a:r>
          </a:p>
        </p:txBody>
      </p:sp>
      <p:sp>
        <p:nvSpPr>
          <p:cNvPr id="3" name="Pladsholder til lodret titel 2"/>
          <p:cNvSpPr>
            <a:spLocks noGrp="1"/>
          </p:cNvSpPr>
          <p:nvPr>
            <p:ph type="body" orient="vert" idx="1"/>
          </p:nvPr>
        </p:nvSpPr>
        <p:spPr/>
        <p:txBody>
          <a:bodyPr vert="eaVert"/>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p:cNvSpPr>
            <a:spLocks noGrp="1"/>
          </p:cNvSpPr>
          <p:nvPr>
            <p:ph type="dt" sz="half" idx="10"/>
          </p:nvPr>
        </p:nvSpPr>
        <p:spPr/>
        <p:txBody>
          <a:bodyPr/>
          <a:lstStyle/>
          <a:p>
            <a:fld id="{2599ABB7-DBA8-4B47-A720-B4CAD24CFC95}" type="datetime1">
              <a:rPr lang="da-DK" smtClean="0"/>
              <a:t>16/11/2019</a:t>
            </a:fld>
            <a:endParaRPr lang="da-DK" dirty="0"/>
          </a:p>
        </p:txBody>
      </p:sp>
      <p:sp>
        <p:nvSpPr>
          <p:cNvPr id="5" name="Pladsholder til sidefod 4"/>
          <p:cNvSpPr>
            <a:spLocks noGrp="1"/>
          </p:cNvSpPr>
          <p:nvPr>
            <p:ph type="ftr" sz="quarter" idx="11"/>
          </p:nvPr>
        </p:nvSpPr>
        <p:spPr/>
        <p:txBody>
          <a:bodyPr/>
          <a:lstStyle/>
          <a:p>
            <a:endParaRPr lang="da-DK" dirty="0"/>
          </a:p>
        </p:txBody>
      </p:sp>
      <p:sp>
        <p:nvSpPr>
          <p:cNvPr id="6" name="Pladsholder til diasnummer 5"/>
          <p:cNvSpPr>
            <a:spLocks noGrp="1"/>
          </p:cNvSpPr>
          <p:nvPr>
            <p:ph type="sldNum" sz="quarter" idx="12"/>
          </p:nvPr>
        </p:nvSpPr>
        <p:spPr/>
        <p:txBody>
          <a:bodyPr/>
          <a:lstStyle/>
          <a:p>
            <a:fld id="{7AED8867-648A-49F2-BE78-06D478E51761}" type="slidenum">
              <a:rPr lang="da-DK" smtClean="0"/>
              <a:pPr/>
              <a:t>‹nr.›</a:t>
            </a:fld>
            <a:endParaRPr lang="da-DK"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6629400" y="274638"/>
            <a:ext cx="2057400" cy="5851525"/>
          </a:xfrm>
        </p:spPr>
        <p:txBody>
          <a:bodyPr vert="eaVert"/>
          <a:lstStyle/>
          <a:p>
            <a:r>
              <a:rPr lang="da-DK"/>
              <a:t>Klik for at redigere titeltypografi i masteren</a:t>
            </a:r>
          </a:p>
        </p:txBody>
      </p:sp>
      <p:sp>
        <p:nvSpPr>
          <p:cNvPr id="3" name="Pladsholder til lodret titel 2"/>
          <p:cNvSpPr>
            <a:spLocks noGrp="1"/>
          </p:cNvSpPr>
          <p:nvPr>
            <p:ph type="body" orient="vert" idx="1"/>
          </p:nvPr>
        </p:nvSpPr>
        <p:spPr>
          <a:xfrm>
            <a:off x="457200" y="274638"/>
            <a:ext cx="6019800" cy="5851525"/>
          </a:xfrm>
        </p:spPr>
        <p:txBody>
          <a:bodyPr vert="eaVert"/>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p:cNvSpPr>
            <a:spLocks noGrp="1"/>
          </p:cNvSpPr>
          <p:nvPr>
            <p:ph type="dt" sz="half" idx="10"/>
          </p:nvPr>
        </p:nvSpPr>
        <p:spPr/>
        <p:txBody>
          <a:bodyPr/>
          <a:lstStyle/>
          <a:p>
            <a:fld id="{D2E0F013-80C3-4ED8-9B4C-28C4E2E3D7D9}" type="datetime1">
              <a:rPr lang="da-DK" smtClean="0"/>
              <a:t>16/11/2019</a:t>
            </a:fld>
            <a:endParaRPr lang="da-DK" dirty="0"/>
          </a:p>
        </p:txBody>
      </p:sp>
      <p:sp>
        <p:nvSpPr>
          <p:cNvPr id="5" name="Pladsholder til sidefod 4"/>
          <p:cNvSpPr>
            <a:spLocks noGrp="1"/>
          </p:cNvSpPr>
          <p:nvPr>
            <p:ph type="ftr" sz="quarter" idx="11"/>
          </p:nvPr>
        </p:nvSpPr>
        <p:spPr/>
        <p:txBody>
          <a:bodyPr/>
          <a:lstStyle/>
          <a:p>
            <a:endParaRPr lang="da-DK" dirty="0"/>
          </a:p>
        </p:txBody>
      </p:sp>
      <p:sp>
        <p:nvSpPr>
          <p:cNvPr id="6" name="Pladsholder til diasnummer 5"/>
          <p:cNvSpPr>
            <a:spLocks noGrp="1"/>
          </p:cNvSpPr>
          <p:nvPr>
            <p:ph type="sldNum" sz="quarter" idx="12"/>
          </p:nvPr>
        </p:nvSpPr>
        <p:spPr/>
        <p:txBody>
          <a:bodyPr/>
          <a:lstStyle/>
          <a:p>
            <a:fld id="{7AED8867-648A-49F2-BE78-06D478E51761}" type="slidenum">
              <a:rPr lang="da-DK" smtClean="0"/>
              <a:pPr/>
              <a:t>‹nr.›</a:t>
            </a:fld>
            <a:endParaRPr lang="da-DK"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a-DK"/>
              <a:t>Klik for at redigere titeltypografi i masteren</a:t>
            </a:r>
          </a:p>
        </p:txBody>
      </p:sp>
      <p:sp>
        <p:nvSpPr>
          <p:cNvPr id="3" name="Pladsholder til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5C2A53-3B67-4C88-A18A-C0F154B6370F}" type="datetime1">
              <a:rPr lang="da-DK" smtClean="0"/>
              <a:t>16/11/2019</a:t>
            </a:fld>
            <a:endParaRPr lang="da-DK" dirty="0"/>
          </a:p>
        </p:txBody>
      </p:sp>
      <p:sp>
        <p:nvSpPr>
          <p:cNvPr id="5" name="Pladsholder til sidefod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dirty="0"/>
          </a:p>
        </p:txBody>
      </p:sp>
      <p:sp>
        <p:nvSpPr>
          <p:cNvPr id="6" name="Pladsholder til dias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ED8867-648A-49F2-BE78-06D478E51761}" type="slidenum">
              <a:rPr lang="da-DK" smtClean="0"/>
              <a:pPr/>
              <a:t>‹nr.›</a:t>
            </a:fld>
            <a:endParaRPr lang="da-DK"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2"/>
          <p:cNvSpPr>
            <a:spLocks noGrp="1" noChangeArrowheads="1"/>
          </p:cNvSpPr>
          <p:nvPr>
            <p:ph type="ctrTitle"/>
          </p:nvPr>
        </p:nvSpPr>
        <p:spPr>
          <a:xfrm>
            <a:off x="539552" y="116632"/>
            <a:ext cx="8208912" cy="6264696"/>
          </a:xfrm>
          <a:prstGeom prst="rect">
            <a:avLst/>
          </a:prstGeom>
        </p:spPr>
        <p:txBody>
          <a:bodyPr>
            <a:noAutofit/>
          </a:bodyPr>
          <a:lstStyle>
            <a:lvl1pPr>
              <a:lnSpc>
                <a:spcPts val="3600"/>
              </a:lnSpc>
              <a:defRPr>
                <a:solidFill>
                  <a:schemeClr val="accent1"/>
                </a:solidFill>
              </a:defRPr>
            </a:lvl1pPr>
          </a:lstStyle>
          <a:p>
            <a:pPr algn="l">
              <a:lnSpc>
                <a:spcPct val="100000"/>
              </a:lnSpc>
            </a:pPr>
            <a:br>
              <a:rPr lang="da-DK" sz="3200" dirty="0">
                <a:solidFill>
                  <a:schemeClr val="tx1"/>
                </a:solidFill>
              </a:rPr>
            </a:br>
            <a:r>
              <a:rPr lang="da-DK" sz="3200" dirty="0">
                <a:solidFill>
                  <a:schemeClr val="tx1"/>
                </a:solidFill>
              </a:rPr>
              <a:t>						</a:t>
            </a:r>
            <a:r>
              <a:rPr lang="da-DK" sz="1400" dirty="0">
                <a:solidFill>
                  <a:schemeClr val="tx1"/>
                </a:solidFill>
              </a:rPr>
              <a:t>Inge M. Bryderup</a:t>
            </a:r>
            <a:br>
              <a:rPr lang="da-DK" sz="1400" dirty="0">
                <a:solidFill>
                  <a:schemeClr val="tx1"/>
                </a:solidFill>
              </a:rPr>
            </a:br>
            <a:r>
              <a:rPr lang="da-DK" sz="1400" dirty="0">
                <a:solidFill>
                  <a:schemeClr val="tx1"/>
                </a:solidFill>
              </a:rPr>
              <a:t>						</a:t>
            </a:r>
            <a:br>
              <a:rPr lang="da-DK" sz="3200" dirty="0">
                <a:solidFill>
                  <a:schemeClr val="tx1"/>
                </a:solidFill>
              </a:rPr>
            </a:br>
            <a:br>
              <a:rPr lang="da-DK" sz="3200" dirty="0">
                <a:solidFill>
                  <a:schemeClr val="tx1"/>
                </a:solidFill>
              </a:rPr>
            </a:br>
            <a:r>
              <a:rPr lang="da-DK" sz="1800" dirty="0">
                <a:solidFill>
                  <a:schemeClr val="tx1"/>
                </a:solidFill>
              </a:rPr>
              <a:t>FADD årsmøde 2019:</a:t>
            </a:r>
            <a:br>
              <a:rPr lang="da-DK" sz="1800" dirty="0">
                <a:solidFill>
                  <a:schemeClr val="tx1"/>
                </a:solidFill>
              </a:rPr>
            </a:br>
            <a:br>
              <a:rPr lang="da-DK" sz="3200" dirty="0">
                <a:solidFill>
                  <a:schemeClr val="tx1"/>
                </a:solidFill>
              </a:rPr>
            </a:br>
            <a:r>
              <a:rPr lang="da-DK" sz="3200" dirty="0">
                <a:solidFill>
                  <a:schemeClr val="tx1"/>
                </a:solidFill>
              </a:rPr>
              <a:t>Historiske debatter gennem hundrede år i dansk børneforsorg </a:t>
            </a:r>
          </a:p>
        </p:txBody>
      </p:sp>
      <p:sp>
        <p:nvSpPr>
          <p:cNvPr id="9" name="bmkFldMainEntity"/>
          <p:cNvSpPr txBox="1">
            <a:spLocks noChangeArrowheads="1"/>
          </p:cNvSpPr>
          <p:nvPr/>
        </p:nvSpPr>
        <p:spPr bwMode="auto">
          <a:xfrm>
            <a:off x="1120775" y="333375"/>
            <a:ext cx="2041525" cy="495300"/>
          </a:xfrm>
          <a:prstGeom prst="rect">
            <a:avLst/>
          </a:prstGeom>
          <a:noFill/>
          <a:ln w="1778" algn="ctr">
            <a:noFill/>
            <a:miter lim="800000"/>
            <a:headEnd/>
            <a:tailEnd/>
          </a:ln>
          <a:effectLst/>
        </p:spPr>
        <p:txBody>
          <a:bodyPr lIns="0" tIns="0" rIns="0" bIns="0" anchor="b"/>
          <a:lstStyle/>
          <a:p>
            <a:pPr>
              <a:lnSpc>
                <a:spcPct val="95000"/>
              </a:lnSpc>
            </a:pPr>
            <a:endParaRPr lang="en-US" sz="1100" dirty="0"/>
          </a:p>
        </p:txBody>
      </p:sp>
      <p:pic>
        <p:nvPicPr>
          <p:cNvPr id="5" name="Billed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44734" y="260648"/>
            <a:ext cx="3515298" cy="2475120"/>
          </a:xfrm>
          <a:prstGeom prst="rect">
            <a:avLst/>
          </a:prstGeom>
        </p:spPr>
      </p:pic>
      <p:sp>
        <p:nvSpPr>
          <p:cNvPr id="2" name="Pladsholder til slidenummer 1"/>
          <p:cNvSpPr>
            <a:spLocks noGrp="1"/>
          </p:cNvSpPr>
          <p:nvPr>
            <p:ph type="sldNum" sz="quarter" idx="12"/>
          </p:nvPr>
        </p:nvSpPr>
        <p:spPr/>
        <p:txBody>
          <a:bodyPr/>
          <a:lstStyle/>
          <a:p>
            <a:fld id="{7AED8867-648A-49F2-BE78-06D478E51761}" type="slidenum">
              <a:rPr lang="da-DK" smtClean="0"/>
              <a:pPr/>
              <a:t>1</a:t>
            </a:fld>
            <a:endParaRPr lang="da-DK"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p:cNvSpPr>
            <a:spLocks noGrp="1"/>
          </p:cNvSpPr>
          <p:nvPr>
            <p:ph type="title"/>
          </p:nvPr>
        </p:nvSpPr>
        <p:spPr>
          <a:xfrm>
            <a:off x="539552" y="548680"/>
            <a:ext cx="8229600" cy="1074420"/>
          </a:xfrm>
          <a:prstGeom prst="rect">
            <a:avLst/>
          </a:prstGeom>
        </p:spPr>
        <p:txBody>
          <a:bodyPr>
            <a:normAutofit/>
          </a:bodyPr>
          <a:lstStyle>
            <a:lvl1pPr marL="0" marR="0" indent="0" algn="l" defTabSz="914400" rtl="0" eaLnBrk="1" fontAlgn="base" latinLnBrk="0" hangingPunct="1">
              <a:lnSpc>
                <a:spcPct val="83000"/>
              </a:lnSpc>
              <a:spcBef>
                <a:spcPct val="0"/>
              </a:spcBef>
              <a:spcAft>
                <a:spcPct val="0"/>
              </a:spcAft>
              <a:buClrTx/>
              <a:buSzTx/>
              <a:buFontTx/>
              <a:buNone/>
              <a:tabLst/>
              <a:defRPr lang="en-GB" sz="3200" smtClean="0"/>
            </a:lvl1pPr>
          </a:lstStyle>
          <a:p>
            <a:r>
              <a:rPr lang="da-DK" sz="2800" dirty="0"/>
              <a:t>Historiske debatter gennem hundrede år i dansk børneforsorg</a:t>
            </a:r>
          </a:p>
        </p:txBody>
      </p:sp>
      <p:sp>
        <p:nvSpPr>
          <p:cNvPr id="7" name="Tekstboks 6"/>
          <p:cNvSpPr txBox="1"/>
          <p:nvPr/>
        </p:nvSpPr>
        <p:spPr>
          <a:xfrm>
            <a:off x="467544" y="1872020"/>
            <a:ext cx="8352928" cy="5047536"/>
          </a:xfrm>
          <a:prstGeom prst="rect">
            <a:avLst/>
          </a:prstGeom>
          <a:noFill/>
        </p:spPr>
        <p:txBody>
          <a:bodyPr wrap="square" rtlCol="0">
            <a:spAutoFit/>
          </a:bodyPr>
          <a:lstStyle/>
          <a:p>
            <a:pPr marL="0" lvl="1">
              <a:lnSpc>
                <a:spcPct val="120000"/>
              </a:lnSpc>
              <a:spcAft>
                <a:spcPts val="1200"/>
              </a:spcAft>
            </a:pPr>
            <a:r>
              <a:rPr lang="da-DK" sz="2400" dirty="0"/>
              <a:t>I debatter om, hvilken viden, der har været relevant i forhold til at arbejde med børn og unge på institutioner, har flere temaer med historisk skiftende retorik været på dagsordenen i perioden 1900-2000. Det drejer sig blandt andet om forholdet mellem teori og praksis, anvendelse af videnskabelig viden og nødvendigheden af et socialt engagement. Oplægget giver et historisk rids over udviklingen, hvor der spørges til kontinuitet og brud samt til de aktuelle behov for diskussioner af viden i socialpædagogisk arbejde.</a:t>
            </a:r>
            <a:br>
              <a:rPr lang="da-DK" sz="2400" dirty="0"/>
            </a:br>
            <a:endParaRPr lang="en-US" sz="2400" dirty="0">
              <a:ea typeface="Times New Roman"/>
            </a:endParaRPr>
          </a:p>
          <a:p>
            <a:pPr marL="342900" lvl="1" indent="-342900">
              <a:lnSpc>
                <a:spcPct val="120000"/>
              </a:lnSpc>
              <a:spcAft>
                <a:spcPts val="1200"/>
              </a:spcAft>
              <a:buFont typeface="Arial" pitchFamily="34" charset="0"/>
              <a:buChar char="•"/>
            </a:pPr>
            <a:endParaRPr lang="da-DK" sz="2000" dirty="0"/>
          </a:p>
        </p:txBody>
      </p:sp>
      <p:sp>
        <p:nvSpPr>
          <p:cNvPr id="2" name="Pladsholder til slidenummer 1"/>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806459183"/>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dirty="0"/>
              <a:t>Struktur i oplæg</a:t>
            </a:r>
          </a:p>
        </p:txBody>
      </p:sp>
      <p:sp>
        <p:nvSpPr>
          <p:cNvPr id="3" name="Pladsholder til indhold 2"/>
          <p:cNvSpPr>
            <a:spLocks noGrp="1"/>
          </p:cNvSpPr>
          <p:nvPr>
            <p:ph idx="1"/>
          </p:nvPr>
        </p:nvSpPr>
        <p:spPr/>
        <p:txBody>
          <a:bodyPr/>
          <a:lstStyle/>
          <a:p>
            <a:r>
              <a:rPr lang="da-DK" dirty="0"/>
              <a:t>Generelt om uddannelser/kurser </a:t>
            </a:r>
            <a:r>
              <a:rPr lang="en-GB" dirty="0"/>
              <a:t>i fire perioder</a:t>
            </a:r>
          </a:p>
          <a:p>
            <a:r>
              <a:rPr lang="en-GB" dirty="0">
                <a:solidFill>
                  <a:prstClr val="black"/>
                </a:solidFill>
              </a:rPr>
              <a:t>Vidensformer og indhold i viden</a:t>
            </a:r>
            <a:r>
              <a:rPr lang="da-DK" dirty="0"/>
              <a:t> </a:t>
            </a:r>
            <a:r>
              <a:rPr lang="en-GB" dirty="0"/>
              <a:t>i fire perioder</a:t>
            </a:r>
          </a:p>
          <a:p>
            <a:r>
              <a:rPr lang="en-GB" dirty="0"/>
              <a:t>Debatten i de enkelte perioder</a:t>
            </a:r>
          </a:p>
          <a:p>
            <a:r>
              <a:rPr lang="en-GB" dirty="0"/>
              <a:t>Kontinuitet og brud i debatten gennem hundrede år</a:t>
            </a:r>
          </a:p>
          <a:p>
            <a:r>
              <a:rPr lang="en-GB" dirty="0"/>
              <a:t>Perspektivere og diskutere situationen i dag</a:t>
            </a:r>
          </a:p>
          <a:p>
            <a:endParaRPr lang="da-DK" dirty="0"/>
          </a:p>
        </p:txBody>
      </p:sp>
      <p:sp>
        <p:nvSpPr>
          <p:cNvPr id="4" name="Pladsholder til slidenummer 3"/>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18071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p:cNvSpPr>
            <a:spLocks noGrp="1"/>
          </p:cNvSpPr>
          <p:nvPr>
            <p:ph type="title"/>
          </p:nvPr>
        </p:nvSpPr>
        <p:spPr>
          <a:xfrm>
            <a:off x="539552" y="548680"/>
            <a:ext cx="8229600" cy="1074420"/>
          </a:xfrm>
          <a:prstGeom prst="rect">
            <a:avLst/>
          </a:prstGeom>
        </p:spPr>
        <p:txBody>
          <a:bodyPr>
            <a:normAutofit fontScale="90000"/>
          </a:bodyPr>
          <a:lstStyle>
            <a:lvl1pPr marL="0" marR="0" indent="0" algn="l" defTabSz="914400" rtl="0" eaLnBrk="1" fontAlgn="base" latinLnBrk="0" hangingPunct="1">
              <a:lnSpc>
                <a:spcPct val="83000"/>
              </a:lnSpc>
              <a:spcBef>
                <a:spcPct val="0"/>
              </a:spcBef>
              <a:spcAft>
                <a:spcPct val="0"/>
              </a:spcAft>
              <a:buClrTx/>
              <a:buSzTx/>
              <a:buFontTx/>
              <a:buNone/>
              <a:tabLst/>
              <a:defRPr lang="en-GB" sz="3200" smtClean="0"/>
            </a:lvl1pPr>
          </a:lstStyle>
          <a:p>
            <a:r>
              <a:rPr lang="en-US" sz="2800" dirty="0"/>
              <a:t>Læsning af fagblade og analyser af debatter om behovet for viden 1900-2000</a:t>
            </a:r>
            <a:br>
              <a:rPr lang="en-GB" sz="2800" dirty="0"/>
            </a:br>
            <a:endParaRPr lang="da-DK" sz="2800" dirty="0"/>
          </a:p>
        </p:txBody>
      </p:sp>
      <p:sp>
        <p:nvSpPr>
          <p:cNvPr id="7" name="Tekstboks 6"/>
          <p:cNvSpPr txBox="1"/>
          <p:nvPr/>
        </p:nvSpPr>
        <p:spPr>
          <a:xfrm>
            <a:off x="467544" y="1872020"/>
            <a:ext cx="8352928" cy="7171194"/>
          </a:xfrm>
          <a:prstGeom prst="rect">
            <a:avLst/>
          </a:prstGeom>
          <a:noFill/>
        </p:spPr>
        <p:txBody>
          <a:bodyPr wrap="square" rtlCol="0">
            <a:spAutoFit/>
          </a:bodyPr>
          <a:lstStyle/>
          <a:p>
            <a:pPr>
              <a:lnSpc>
                <a:spcPts val="2400"/>
              </a:lnSpc>
              <a:spcAft>
                <a:spcPts val="2400"/>
              </a:spcAft>
            </a:pPr>
            <a:r>
              <a:rPr lang="da-DK" sz="2400" i="1" dirty="0"/>
              <a:t>Børnesagens Tidende</a:t>
            </a:r>
            <a:r>
              <a:rPr lang="da-DK" sz="2400" dirty="0"/>
              <a:t>, grundlagt i 1905, udgivet af Børnesagens Fællesråd, eksisterer  fra 1906 til 2006 med forskellige navne – </a:t>
            </a:r>
            <a:r>
              <a:rPr lang="da-DK" sz="2400" i="1" dirty="0"/>
              <a:t>Børnesagens Tidende</a:t>
            </a:r>
            <a:r>
              <a:rPr lang="da-DK" sz="2400" dirty="0"/>
              <a:t> 1906-1972, </a:t>
            </a:r>
            <a:r>
              <a:rPr lang="da-DK" sz="2400" i="1" dirty="0"/>
              <a:t>Børn og trivsel i tiden</a:t>
            </a:r>
            <a:r>
              <a:rPr lang="da-DK" sz="2400" dirty="0"/>
              <a:t> 1988-1993 og </a:t>
            </a:r>
            <a:r>
              <a:rPr lang="da-DK" sz="2400" i="1" dirty="0"/>
              <a:t>Børn i tiden</a:t>
            </a:r>
            <a:r>
              <a:rPr lang="da-DK" sz="2400" dirty="0"/>
              <a:t> 1993-2006</a:t>
            </a:r>
          </a:p>
          <a:p>
            <a:pPr>
              <a:lnSpc>
                <a:spcPts val="2400"/>
              </a:lnSpc>
              <a:spcAft>
                <a:spcPts val="2400"/>
              </a:spcAft>
            </a:pPr>
            <a:r>
              <a:rPr lang="da-DK" sz="2400" dirty="0"/>
              <a:t>Fagbladet </a:t>
            </a:r>
            <a:r>
              <a:rPr lang="da-DK" sz="2400" i="1" dirty="0"/>
              <a:t>Barnet</a:t>
            </a:r>
            <a:r>
              <a:rPr lang="da-DK" sz="2400" dirty="0"/>
              <a:t> grundlagt i 1901 af ”Dansk Børnehjemsforening” (faglig interesseforening for børnehjem)</a:t>
            </a:r>
          </a:p>
          <a:p>
            <a:pPr>
              <a:lnSpc>
                <a:spcPts val="2400"/>
              </a:lnSpc>
              <a:spcAft>
                <a:spcPts val="2400"/>
              </a:spcAft>
            </a:pPr>
            <a:r>
              <a:rPr lang="da-DK" sz="2400" dirty="0"/>
              <a:t>Fagforeningsbladet </a:t>
            </a:r>
            <a:r>
              <a:rPr lang="da-DK" sz="2400" i="1" dirty="0"/>
              <a:t>Børnesagsarbejderen</a:t>
            </a:r>
            <a:r>
              <a:rPr lang="da-DK" sz="2400" dirty="0"/>
              <a:t> fra 1942,</a:t>
            </a:r>
            <a:r>
              <a:rPr lang="da-DK" sz="2400" i="1" dirty="0"/>
              <a:t> </a:t>
            </a:r>
            <a:r>
              <a:rPr lang="da-DK" sz="2400" dirty="0"/>
              <a:t>skifter navn til </a:t>
            </a:r>
            <a:r>
              <a:rPr lang="da-DK" sz="2400" i="1" dirty="0"/>
              <a:t>Børnesagspædagogen</a:t>
            </a:r>
            <a:r>
              <a:rPr lang="da-DK" sz="2400" dirty="0"/>
              <a:t> i 1961 og til </a:t>
            </a:r>
            <a:r>
              <a:rPr lang="da-DK" sz="2400" i="1" dirty="0"/>
              <a:t>Socialpædagogen</a:t>
            </a:r>
            <a:r>
              <a:rPr lang="da-DK" sz="2400" dirty="0"/>
              <a:t> i 1967 – mangeårig tradition for, at forstandere var redaktører, fx Jørgen Torpe (Himmelbjerggården) 1961-1966 og Jørgen Helmstedt(Nærumgård) 1966-1970</a:t>
            </a:r>
          </a:p>
          <a:p>
            <a:pPr>
              <a:lnSpc>
                <a:spcPts val="2400"/>
              </a:lnSpc>
              <a:spcAft>
                <a:spcPts val="2400"/>
              </a:spcAft>
            </a:pPr>
            <a:endParaRPr lang="da-DK" sz="2500" dirty="0"/>
          </a:p>
          <a:p>
            <a:pPr>
              <a:lnSpc>
                <a:spcPts val="2400"/>
              </a:lnSpc>
              <a:spcAft>
                <a:spcPts val="2400"/>
              </a:spcAft>
            </a:pPr>
            <a:endParaRPr lang="da-DK" sz="2500" dirty="0"/>
          </a:p>
          <a:p>
            <a:pPr>
              <a:lnSpc>
                <a:spcPts val="2400"/>
              </a:lnSpc>
              <a:spcAft>
                <a:spcPts val="2400"/>
              </a:spcAft>
            </a:pPr>
            <a:endParaRPr lang="da-DK" sz="2500" dirty="0"/>
          </a:p>
          <a:p>
            <a:pPr>
              <a:lnSpc>
                <a:spcPts val="2400"/>
              </a:lnSpc>
              <a:spcAft>
                <a:spcPts val="2400"/>
              </a:spcAft>
            </a:pPr>
            <a:endParaRPr lang="da-DK" sz="2500" dirty="0"/>
          </a:p>
          <a:p>
            <a:pPr>
              <a:lnSpc>
                <a:spcPts val="2400"/>
              </a:lnSpc>
              <a:spcAft>
                <a:spcPts val="2400"/>
              </a:spcAft>
            </a:pPr>
            <a:endParaRPr lang="en-GB" sz="2500" dirty="0"/>
          </a:p>
        </p:txBody>
      </p:sp>
      <p:sp>
        <p:nvSpPr>
          <p:cNvPr id="2" name="Pladsholder til slidenummer 1"/>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10574083"/>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boks 6"/>
          <p:cNvSpPr txBox="1"/>
          <p:nvPr/>
        </p:nvSpPr>
        <p:spPr>
          <a:xfrm>
            <a:off x="467544" y="692696"/>
            <a:ext cx="8143932" cy="476438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mn-ea"/>
                <a:cs typeface="+mn-cs"/>
              </a:rPr>
              <a:t> </a:t>
            </a:r>
            <a:endParaRPr kumimoji="0" lang="da-DK"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0" i="0" u="none" strike="noStrike" kern="1200" cap="none" spc="0" normalizeH="0" baseline="0" noProof="0" dirty="0">
                <a:ln>
                  <a:noFill/>
                </a:ln>
                <a:solidFill>
                  <a:prstClr val="black"/>
                </a:solidFill>
                <a:effectLst/>
                <a:uLnTx/>
                <a:uFillTx/>
                <a:latin typeface="Calibri"/>
                <a:ea typeface="+mn-ea"/>
                <a:cs typeface="+mn-cs"/>
              </a:rPr>
              <a:t>Dansk socialpædagogik – tre faser</a:t>
            </a:r>
          </a:p>
          <a:p>
            <a:pPr marL="342900" marR="0" lvl="1" indent="-342900" algn="l" defTabSz="914400" rtl="0" eaLnBrk="1" fontAlgn="auto" latinLnBrk="0" hangingPunct="1">
              <a:lnSpc>
                <a:spcPct val="120000"/>
              </a:lnSpc>
              <a:spcBef>
                <a:spcPts val="0"/>
              </a:spcBef>
              <a:spcAft>
                <a:spcPts val="1200"/>
              </a:spcAft>
              <a:buClrTx/>
              <a:buSzTx/>
              <a:buFont typeface="Arial" pitchFamily="34" charset="0"/>
              <a:buChar char="•"/>
              <a:tabLst/>
              <a:defRPr/>
            </a:pPr>
            <a:endParaRPr kumimoji="0" lang="da-DK" sz="2000" b="0" i="0" u="none" strike="noStrike" kern="1200" cap="none" spc="0" normalizeH="0" baseline="0" noProof="0" dirty="0">
              <a:ln>
                <a:noFill/>
              </a:ln>
              <a:solidFill>
                <a:prstClr val="black"/>
              </a:solidFill>
              <a:effectLst/>
              <a:uLnTx/>
              <a:uFillTx/>
              <a:latin typeface="Calibri"/>
              <a:ea typeface="+mn-ea"/>
              <a:cs typeface="+mn-cs"/>
            </a:endParaRPr>
          </a:p>
          <a:p>
            <a:pPr marL="342900" marR="0" lvl="1" indent="-342900" algn="l" defTabSz="914400" rtl="0" eaLnBrk="1" fontAlgn="auto" latinLnBrk="0" hangingPunct="1">
              <a:lnSpc>
                <a:spcPct val="120000"/>
              </a:lnSpc>
              <a:spcBef>
                <a:spcPts val="0"/>
              </a:spcBef>
              <a:spcAft>
                <a:spcPts val="1200"/>
              </a:spcAft>
              <a:buClrTx/>
              <a:buSzTx/>
              <a:buFont typeface="Arial" pitchFamily="34" charset="0"/>
              <a:buChar char="•"/>
              <a:tabLst/>
              <a:defRPr/>
            </a:pPr>
            <a:r>
              <a:rPr kumimoji="0" lang="da-DK" sz="2400" b="0" i="0" u="none" strike="noStrike" kern="1200" cap="none" spc="0" normalizeH="0" baseline="0" noProof="0" dirty="0">
                <a:ln>
                  <a:noFill/>
                </a:ln>
                <a:solidFill>
                  <a:prstClr val="black"/>
                </a:solidFill>
                <a:effectLst/>
                <a:uLnTx/>
                <a:uFillTx/>
                <a:latin typeface="Calibri"/>
                <a:ea typeface="+mn-ea"/>
                <a:cs typeface="+mn-cs"/>
              </a:rPr>
              <a:t>”Socialpædagogikken” i 1905-1920’erne – ”</a:t>
            </a:r>
            <a:r>
              <a:rPr kumimoji="0" lang="en-US" sz="2400" b="0" i="0" u="none" strike="noStrike" kern="1200" cap="none" spc="0" normalizeH="0" baseline="0" noProof="0" dirty="0">
                <a:ln>
                  <a:noFill/>
                </a:ln>
                <a:solidFill>
                  <a:prstClr val="black"/>
                </a:solidFill>
                <a:effectLst/>
                <a:uLnTx/>
                <a:uFillTx/>
                <a:latin typeface="Calibri"/>
                <a:ea typeface="Times New Roman"/>
                <a:cs typeface="+mn-cs"/>
              </a:rPr>
              <a:t>Isolation, straf og arbejderklasseopdragelse” </a:t>
            </a:r>
            <a:endParaRPr kumimoji="0" lang="da-DK"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20000"/>
              </a:lnSpc>
              <a:spcBef>
                <a:spcPts val="0"/>
              </a:spcBef>
              <a:spcAft>
                <a:spcPts val="1200"/>
              </a:spcAft>
              <a:buClrTx/>
              <a:buSzTx/>
              <a:buFont typeface="Arial" pitchFamily="34" charset="0"/>
              <a:buChar char="•"/>
              <a:tabLst/>
              <a:defRPr/>
            </a:pPr>
            <a:r>
              <a:rPr kumimoji="0" lang="da-DK" sz="2400" b="0" i="0" u="none" strike="noStrike" kern="1200" cap="none" spc="0" normalizeH="0" baseline="0" noProof="0" dirty="0">
                <a:ln>
                  <a:noFill/>
                </a:ln>
                <a:solidFill>
                  <a:prstClr val="black"/>
                </a:solidFill>
                <a:effectLst/>
                <a:uLnTx/>
                <a:uFillTx/>
                <a:latin typeface="Calibri"/>
                <a:ea typeface="+mn-ea"/>
                <a:cs typeface="+mn-cs"/>
              </a:rPr>
              <a:t>Socialpædagogikken </a:t>
            </a:r>
            <a:r>
              <a:rPr kumimoji="0" lang="en-US" sz="2400" b="0" i="0" u="none" strike="noStrike" kern="1200" cap="none" spc="0" normalizeH="0" baseline="0" noProof="0" dirty="0">
                <a:ln>
                  <a:noFill/>
                </a:ln>
                <a:solidFill>
                  <a:prstClr val="black"/>
                </a:solidFill>
                <a:effectLst/>
                <a:uLnTx/>
                <a:uFillTx/>
                <a:latin typeface="Calibri"/>
                <a:ea typeface="Times New Roman"/>
                <a:cs typeface="+mn-cs"/>
              </a:rPr>
              <a:t>i 1930’s-1960’erne</a:t>
            </a:r>
            <a:r>
              <a:rPr kumimoji="0" lang="da-DK" sz="2400" b="0" i="0" u="none" strike="noStrike" kern="1200" cap="none" spc="0" normalizeH="0" baseline="0" noProof="0" dirty="0">
                <a:ln>
                  <a:noFill/>
                </a:ln>
                <a:solidFill>
                  <a:prstClr val="black"/>
                </a:solidFill>
                <a:effectLst/>
                <a:uLnTx/>
                <a:uFillTx/>
                <a:latin typeface="Calibri"/>
                <a:ea typeface="+mn-ea"/>
                <a:cs typeface="+mn-cs"/>
              </a:rPr>
              <a:t> –</a:t>
            </a:r>
            <a:r>
              <a:rPr kumimoji="0" lang="en-US" sz="2400" b="0" i="0" u="none" strike="noStrike" kern="1200" cap="none" spc="0" normalizeH="0" baseline="0" noProof="0" dirty="0">
                <a:ln>
                  <a:noFill/>
                </a:ln>
                <a:solidFill>
                  <a:prstClr val="black"/>
                </a:solidFill>
                <a:effectLst/>
                <a:uLnTx/>
                <a:uFillTx/>
                <a:latin typeface="Calibri"/>
                <a:ea typeface="Times New Roman"/>
                <a:cs typeface="+mn-cs"/>
              </a:rPr>
              <a:t> “Kontrol, disciplin og oplæring til lønarbejde“, her opdelt på hhv. 1930’erne-1940’erne og 1950erne-1960’erne</a:t>
            </a:r>
          </a:p>
          <a:p>
            <a:pPr marL="342900" marR="0" lvl="0" indent="-342900" algn="l" defTabSz="914400" rtl="0" eaLnBrk="1" fontAlgn="auto" latinLnBrk="0" hangingPunct="1">
              <a:lnSpc>
                <a:spcPct val="120000"/>
              </a:lnSpc>
              <a:spcBef>
                <a:spcPts val="0"/>
              </a:spcBef>
              <a:spcAft>
                <a:spcPts val="1200"/>
              </a:spcAft>
              <a:buClrTx/>
              <a:buSzTx/>
              <a:buFont typeface="Arial" pitchFamily="34" charset="0"/>
              <a:buChar char="•"/>
              <a:tabLst/>
              <a:defRPr/>
            </a:pPr>
            <a:r>
              <a:rPr kumimoji="0" lang="da-DK" sz="2400" b="0" i="0" u="none" strike="noStrike" kern="1200" cap="none" spc="0" normalizeH="0" baseline="0" noProof="0" dirty="0">
                <a:ln>
                  <a:noFill/>
                </a:ln>
                <a:solidFill>
                  <a:prstClr val="black"/>
                </a:solidFill>
                <a:effectLst/>
                <a:uLnTx/>
                <a:uFillTx/>
                <a:latin typeface="Calibri"/>
                <a:ea typeface="+mn-ea"/>
                <a:cs typeface="+mn-cs"/>
              </a:rPr>
              <a:t>Socialpædagogikken </a:t>
            </a:r>
            <a:r>
              <a:rPr kumimoji="0" lang="en-US" sz="2400" b="0" i="0" u="none" strike="noStrike" kern="1200" cap="none" spc="0" normalizeH="0" baseline="0" noProof="0" dirty="0">
                <a:ln>
                  <a:noFill/>
                </a:ln>
                <a:solidFill>
                  <a:prstClr val="black"/>
                </a:solidFill>
                <a:effectLst/>
                <a:uLnTx/>
                <a:uFillTx/>
                <a:latin typeface="Calibri"/>
                <a:ea typeface="Times New Roman"/>
                <a:cs typeface="+mn-cs"/>
              </a:rPr>
              <a:t>i 1970’s-2000’erne</a:t>
            </a:r>
            <a:r>
              <a:rPr kumimoji="0" lang="da-DK" sz="2400" b="0" i="0" u="none" strike="noStrike" kern="1200" cap="none" spc="0" normalizeH="0" baseline="0" noProof="0" dirty="0">
                <a:ln>
                  <a:noFill/>
                </a:ln>
                <a:solidFill>
                  <a:prstClr val="black"/>
                </a:solidFill>
                <a:effectLst/>
                <a:uLnTx/>
                <a:uFillTx/>
                <a:latin typeface="Calibri"/>
                <a:ea typeface="+mn-ea"/>
                <a:cs typeface="+mn-cs"/>
              </a:rPr>
              <a:t> –</a:t>
            </a:r>
            <a:r>
              <a:rPr kumimoji="0" lang="en-US" sz="2400" b="0" i="0" u="none" strike="noStrike" kern="1200" cap="none" spc="0" normalizeH="0" baseline="0" noProof="0" dirty="0">
                <a:ln>
                  <a:noFill/>
                </a:ln>
                <a:solidFill>
                  <a:prstClr val="black"/>
                </a:solidFill>
                <a:effectLst/>
                <a:uLnTx/>
                <a:uFillTx/>
                <a:latin typeface="Calibri"/>
                <a:ea typeface="Times New Roman"/>
                <a:cs typeface="+mn-cs"/>
              </a:rPr>
              <a:t> “Individualitet, refleksivitet og oplæring til modernitet” </a:t>
            </a:r>
            <a:r>
              <a:rPr kumimoji="0" lang="da-DK" sz="2400" b="0" i="0" u="none" strike="noStrike" kern="1200" cap="none" spc="0" normalizeH="0" baseline="0" noProof="0" dirty="0">
                <a:ln>
                  <a:noFill/>
                </a:ln>
                <a:solidFill>
                  <a:prstClr val="black"/>
                </a:solidFill>
                <a:effectLst/>
                <a:uLnTx/>
                <a:uFillTx/>
                <a:latin typeface="Calibri"/>
                <a:ea typeface="+mn-ea"/>
                <a:cs typeface="+mn-cs"/>
              </a:rPr>
              <a:t>(Bryderup 2005)</a:t>
            </a:r>
            <a:endParaRPr kumimoji="0" lang="en-US" sz="2400" b="0" i="0" u="none" strike="noStrike" kern="1200" cap="none" spc="0" normalizeH="0" baseline="0" noProof="0" dirty="0">
              <a:ln>
                <a:noFill/>
              </a:ln>
              <a:solidFill>
                <a:prstClr val="black"/>
              </a:solidFill>
              <a:effectLst/>
              <a:uLnTx/>
              <a:uFillTx/>
              <a:latin typeface="Calibri"/>
              <a:ea typeface="Times New Roman"/>
              <a:cs typeface="+mn-cs"/>
            </a:endParaRPr>
          </a:p>
        </p:txBody>
      </p:sp>
      <p:sp>
        <p:nvSpPr>
          <p:cNvPr id="2" name="Pladsholder til slidenumm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386279697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p:cNvSpPr>
            <a:spLocks noGrp="1"/>
          </p:cNvSpPr>
          <p:nvPr>
            <p:ph type="title"/>
          </p:nvPr>
        </p:nvSpPr>
        <p:spPr>
          <a:xfrm>
            <a:off x="539552" y="548680"/>
            <a:ext cx="8229600" cy="1074420"/>
          </a:xfrm>
          <a:prstGeom prst="rect">
            <a:avLst/>
          </a:prstGeom>
        </p:spPr>
        <p:txBody>
          <a:bodyPr>
            <a:normAutofit/>
          </a:bodyPr>
          <a:lstStyle>
            <a:lvl1pPr marL="0" marR="0" indent="0" algn="l" defTabSz="914400" rtl="0" eaLnBrk="1" fontAlgn="base" latinLnBrk="0" hangingPunct="1">
              <a:lnSpc>
                <a:spcPct val="83000"/>
              </a:lnSpc>
              <a:spcBef>
                <a:spcPct val="0"/>
              </a:spcBef>
              <a:spcAft>
                <a:spcPct val="0"/>
              </a:spcAft>
              <a:buClrTx/>
              <a:buSzTx/>
              <a:buFontTx/>
              <a:buNone/>
              <a:tabLst/>
              <a:defRPr lang="en-GB" sz="3200" smtClean="0"/>
            </a:lvl1pPr>
          </a:lstStyle>
          <a:p>
            <a:r>
              <a:rPr lang="en-US" sz="2800" dirty="0"/>
              <a:t>Forskellige vidensformer 1900-2000 </a:t>
            </a:r>
            <a:r>
              <a:rPr lang="en-GB" sz="2800" dirty="0"/>
              <a:t>–</a:t>
            </a:r>
            <a:r>
              <a:rPr lang="en-US" sz="2800" dirty="0"/>
              <a:t> konklusioner</a:t>
            </a:r>
            <a:br>
              <a:rPr lang="en-GB" sz="2800" dirty="0"/>
            </a:br>
            <a:endParaRPr lang="da-DK" sz="2800" dirty="0"/>
          </a:p>
        </p:txBody>
      </p:sp>
      <p:sp>
        <p:nvSpPr>
          <p:cNvPr id="7" name="Tekstboks 6"/>
          <p:cNvSpPr txBox="1"/>
          <p:nvPr/>
        </p:nvSpPr>
        <p:spPr>
          <a:xfrm>
            <a:off x="467544" y="1872020"/>
            <a:ext cx="8352928" cy="5139869"/>
          </a:xfrm>
          <a:prstGeom prst="rect">
            <a:avLst/>
          </a:prstGeom>
          <a:noFill/>
        </p:spPr>
        <p:txBody>
          <a:bodyPr wrap="square" rtlCol="0">
            <a:spAutoFit/>
          </a:bodyPr>
          <a:lstStyle/>
          <a:p>
            <a:pPr marL="342900" indent="-342900">
              <a:lnSpc>
                <a:spcPts val="2400"/>
              </a:lnSpc>
              <a:spcAft>
                <a:spcPts val="2400"/>
              </a:spcAft>
              <a:buFont typeface="Arial" pitchFamily="34" charset="0"/>
              <a:buChar char="•"/>
            </a:pPr>
            <a:r>
              <a:rPr lang="en-US" sz="2400" dirty="0"/>
              <a:t>Værdibaserede vidensformer (religion, etik, social og politisk engagement etc.) – hele perioden med forskelligt fokus og forskellig retorik</a:t>
            </a:r>
          </a:p>
          <a:p>
            <a:pPr marL="342900" indent="-342900">
              <a:lnSpc>
                <a:spcPts val="2400"/>
              </a:lnSpc>
              <a:spcAft>
                <a:spcPts val="2400"/>
              </a:spcAft>
              <a:buFont typeface="Arial" pitchFamily="34" charset="0"/>
              <a:buChar char="•"/>
            </a:pPr>
            <a:r>
              <a:rPr lang="en-US" sz="2400" dirty="0"/>
              <a:t>Erfaringsbaserede vidensformer (interaktionelt baseret, learning by doing) – særlig betonet og vigtig, især indtil 1950’erne </a:t>
            </a:r>
          </a:p>
          <a:p>
            <a:pPr marL="342900" indent="-342900">
              <a:buFont typeface="Arial" panose="020B0604020202020204" pitchFamily="34" charset="0"/>
              <a:buChar char="•"/>
            </a:pPr>
            <a:r>
              <a:rPr lang="da-DK" sz="2400" dirty="0"/>
              <a:t>Praktiske/håndværksmæssige vidensformer (fx viden om sport, fritidsaktiviteter, håndarbejde, husflid, havebrug mv.) vigtig fra 1920’erne/1930’erne</a:t>
            </a:r>
          </a:p>
          <a:p>
            <a:pPr marL="342900" lvl="0" indent="-342900">
              <a:buFont typeface="Arial" panose="020B0604020202020204" pitchFamily="34" charset="0"/>
              <a:buChar char="•"/>
            </a:pPr>
            <a:endParaRPr lang="da-DK" sz="2400" dirty="0"/>
          </a:p>
          <a:p>
            <a:pPr marL="342900" lvl="0" indent="-342900">
              <a:buFont typeface="Arial" panose="020B0604020202020204" pitchFamily="34" charset="0"/>
              <a:buChar char="•"/>
            </a:pPr>
            <a:r>
              <a:rPr lang="da-DK" sz="2400" dirty="0"/>
              <a:t>Videnskabelige vidensformer (</a:t>
            </a:r>
            <a:r>
              <a:rPr lang="en-US" sz="2400" dirty="0"/>
              <a:t>psykiatri fra 1940’erne, psykologi fra 1950’erne, pædagogik og sociologi fra 1970’erne , neuroscience fra 1990’erne)</a:t>
            </a:r>
          </a:p>
        </p:txBody>
      </p:sp>
      <p:sp>
        <p:nvSpPr>
          <p:cNvPr id="2" name="Pladsholder til slidenummer 1"/>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4572774"/>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a-DK" dirty="0"/>
          </a:p>
        </p:txBody>
      </p:sp>
      <p:sp>
        <p:nvSpPr>
          <p:cNvPr id="3" name="Pladsholder til indhold 2"/>
          <p:cNvSpPr>
            <a:spLocks noGrp="1"/>
          </p:cNvSpPr>
          <p:nvPr>
            <p:ph idx="1"/>
          </p:nvPr>
        </p:nvSpPr>
        <p:spPr/>
        <p:txBody>
          <a:bodyPr>
            <a:normAutofit/>
          </a:bodyPr>
          <a:lstStyle/>
          <a:p>
            <a:pPr marL="0" indent="0" algn="ctr">
              <a:lnSpc>
                <a:spcPts val="2400"/>
              </a:lnSpc>
              <a:spcAft>
                <a:spcPts val="2400"/>
              </a:spcAft>
              <a:buNone/>
            </a:pPr>
            <a:endParaRPr lang="en-GB" sz="6000" dirty="0"/>
          </a:p>
          <a:p>
            <a:pPr marL="0" indent="0" algn="ctr">
              <a:lnSpc>
                <a:spcPts val="2400"/>
              </a:lnSpc>
              <a:spcAft>
                <a:spcPts val="2400"/>
              </a:spcAft>
              <a:buNone/>
            </a:pPr>
            <a:endParaRPr lang="en-GB" sz="6000" dirty="0"/>
          </a:p>
          <a:p>
            <a:pPr marL="0" indent="0" algn="ctr">
              <a:lnSpc>
                <a:spcPts val="2400"/>
              </a:lnSpc>
              <a:spcAft>
                <a:spcPts val="2400"/>
              </a:spcAft>
              <a:buNone/>
            </a:pPr>
            <a:r>
              <a:rPr lang="en-GB" sz="6000" dirty="0"/>
              <a:t>1900-1920’erne</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427683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Uddannelser/kurser </a:t>
            </a:r>
            <a:r>
              <a:rPr lang="en-GB" sz="2800" dirty="0"/>
              <a:t>i 1900-1920’erne     1/2</a:t>
            </a:r>
            <a:endParaRPr lang="da-DK" sz="2800" dirty="0"/>
          </a:p>
        </p:txBody>
      </p:sp>
      <p:sp>
        <p:nvSpPr>
          <p:cNvPr id="3" name="Pladsholder til indhold 2"/>
          <p:cNvSpPr>
            <a:spLocks noGrp="1"/>
          </p:cNvSpPr>
          <p:nvPr>
            <p:ph idx="1"/>
          </p:nvPr>
        </p:nvSpPr>
        <p:spPr/>
        <p:txBody>
          <a:bodyPr>
            <a:normAutofit fontScale="85000" lnSpcReduction="10000"/>
          </a:bodyPr>
          <a:lstStyle/>
          <a:p>
            <a:r>
              <a:rPr lang="da-DK" dirty="0"/>
              <a:t>1916: ”Udvalget til Uddannelse af Arbejdere i Børneforsorgens Tjeneste” (repræs. fra Dansk Børnehjemsforening, Foreningen for Opdragelseshjemmene og Foreningen for Optagelses- og Iagttagelseshjem)</a:t>
            </a:r>
          </a:p>
          <a:p>
            <a:r>
              <a:rPr lang="da-DK" dirty="0"/>
              <a:t>tilrettelæggelse af flere kortere og længerevarende kurser, tilmeldinger til kurser, tildeling af stipendier</a:t>
            </a:r>
          </a:p>
          <a:p>
            <a:r>
              <a:rPr lang="da-DK" dirty="0"/>
              <a:t>finanslovsbevillinger fra 1920, 5000 kr.</a:t>
            </a:r>
          </a:p>
          <a:p>
            <a:r>
              <a:rPr lang="da-DK" dirty="0"/>
              <a:t>årligt tilbagevendende 2-4 ugers kurser med emner som sygepleje, husflid, småbørnsbeskæftigelse, havebrug, husholdningslære, barnepleje og psykologi</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985911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Uddannelser/kurser </a:t>
            </a:r>
            <a:r>
              <a:rPr lang="en-GB" sz="2800" dirty="0"/>
              <a:t>i 1900-1920’erne 2/2</a:t>
            </a:r>
            <a:endParaRPr lang="da-DK" sz="2800" dirty="0"/>
          </a:p>
        </p:txBody>
      </p:sp>
      <p:sp>
        <p:nvSpPr>
          <p:cNvPr id="3" name="Pladsholder til indhold 2"/>
          <p:cNvSpPr>
            <a:spLocks noGrp="1"/>
          </p:cNvSpPr>
          <p:nvPr>
            <p:ph idx="1"/>
          </p:nvPr>
        </p:nvSpPr>
        <p:spPr/>
        <p:txBody>
          <a:bodyPr>
            <a:noAutofit/>
          </a:bodyPr>
          <a:lstStyle/>
          <a:p>
            <a:r>
              <a:rPr lang="da-DK" sz="2600" dirty="0"/>
              <a:t>1914: første afholdelse af såkaldte Nyborgmøder, initiativ Beck – både børneforsorg, ministerium/direktorat og børneværn</a:t>
            </a:r>
          </a:p>
          <a:p>
            <a:r>
              <a:rPr lang="da-DK" sz="2600" dirty="0"/>
              <a:t>1924: Marts-Kursus, årligt ugekursus med en række faglige emner på dagsordenen, af ”Udvalget til Uddannelse af Arbejdere i Børneforsorgens Tjeneste”, flere hundrede børnesagsarbejdere årligt, Grundtvigs hus</a:t>
            </a:r>
          </a:p>
          <a:p>
            <a:r>
              <a:rPr lang="da-DK" sz="2600" dirty="0"/>
              <a:t>Fra slut 1920’erne – Becks kurser på Holsteins Minde om fritidssyssel, håndarbejde mv.</a:t>
            </a:r>
          </a:p>
          <a:p>
            <a:r>
              <a:rPr lang="da-DK" sz="2600" dirty="0"/>
              <a:t>1927: Beck, Hindholm højskole, længerevarende kursus, ”Uddannelse i Opdragergerningen”, støtte fra Børnesagens fællesråd, 10 måneder, 40 kr. per måned </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4174622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”Uddannelse” i 1900-1920’erne - opsummering</a:t>
            </a:r>
          </a:p>
        </p:txBody>
      </p:sp>
      <p:sp>
        <p:nvSpPr>
          <p:cNvPr id="3" name="Pladsholder til indhold 2"/>
          <p:cNvSpPr>
            <a:spLocks noGrp="1"/>
          </p:cNvSpPr>
          <p:nvPr>
            <p:ph idx="1"/>
          </p:nvPr>
        </p:nvSpPr>
        <p:spPr/>
        <p:txBody>
          <a:bodyPr>
            <a:normAutofit/>
          </a:bodyPr>
          <a:lstStyle/>
          <a:p>
            <a:r>
              <a:rPr lang="da-DK" sz="2800" dirty="0"/>
              <a:t>Alle initiativer initierede og finansierede af  organisationerne på området</a:t>
            </a:r>
          </a:p>
          <a:p>
            <a:r>
              <a:rPr lang="da-DK" sz="2800" dirty="0"/>
              <a:t>Ingen statslig involvering</a:t>
            </a:r>
          </a:p>
          <a:p>
            <a:r>
              <a:rPr lang="da-DK" sz="2800" dirty="0"/>
              <a:t>Fokus på praktiske færdigheder på kurser</a:t>
            </a:r>
          </a:p>
          <a:p>
            <a:r>
              <a:rPr lang="da-DK" sz="2800" dirty="0"/>
              <a:t>Praktisk oplæring på institutionen</a:t>
            </a:r>
          </a:p>
          <a:p>
            <a:r>
              <a:rPr lang="da-DK" sz="2800" dirty="0"/>
              <a:t>Værdier og holdninger til børneredning</a:t>
            </a:r>
          </a:p>
          <a:p>
            <a:r>
              <a:rPr lang="da-DK" sz="2800" dirty="0"/>
              <a:t>Højskoletænkning, især Beck</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3577610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boks 6"/>
          <p:cNvSpPr txBox="1"/>
          <p:nvPr/>
        </p:nvSpPr>
        <p:spPr>
          <a:xfrm>
            <a:off x="467544" y="548680"/>
            <a:ext cx="8143932" cy="3170099"/>
          </a:xfrm>
          <a:prstGeom prst="rect">
            <a:avLst/>
          </a:prstGeom>
          <a:noFill/>
        </p:spPr>
        <p:txBody>
          <a:bodyPr wrap="square" rtlCol="0">
            <a:spAutoFit/>
          </a:bodyPr>
          <a:lstStyle/>
          <a:p>
            <a:pPr marL="342900" marR="0" lvl="0" indent="-342900" algn="l" defTabSz="914400" rtl="0" eaLnBrk="1" fontAlgn="auto" latinLnBrk="0" hangingPunct="1">
              <a:lnSpc>
                <a:spcPts val="2400"/>
              </a:lnSpc>
              <a:spcBef>
                <a:spcPts val="0"/>
              </a:spcBef>
              <a:spcAft>
                <a:spcPts val="24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Vidensformer og indhold i viden 1900-1920’erne</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Værdibaserede vidensformer  – etik og moral via kristendom, og ‘kaldet’ er grundlaget for arbejdet i børneforsorgen</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Erfaringsbaserede vidensformer</a:t>
            </a:r>
            <a:r>
              <a:rPr kumimoji="0" lang="en-GB" sz="2400" b="0" i="0" u="none" strike="noStrike" kern="1200" cap="none" spc="0" normalizeH="0" baseline="0" noProof="0" dirty="0">
                <a:ln>
                  <a:noFill/>
                </a:ln>
                <a:solidFill>
                  <a:prstClr val="black"/>
                </a:solidFill>
                <a:effectLst/>
                <a:uLnTx/>
                <a:uFillTx/>
                <a:latin typeface="Calibri"/>
                <a:ea typeface="+mn-ea"/>
                <a:cs typeface="+mn-cs"/>
              </a:rPr>
              <a:t> – skal lære </a:t>
            </a:r>
            <a:r>
              <a:rPr kumimoji="0" lang="en-US" sz="2400" b="0" i="0" u="none" strike="noStrike" kern="1200" cap="none" spc="0" normalizeH="0" baseline="0" noProof="0" dirty="0">
                <a:ln>
                  <a:noFill/>
                </a:ln>
                <a:solidFill>
                  <a:prstClr val="black"/>
                </a:solidFill>
                <a:effectLst/>
                <a:uLnTx/>
                <a:uFillTx/>
                <a:latin typeface="Calibri"/>
                <a:ea typeface="+mn-ea"/>
                <a:cs typeface="+mn-cs"/>
              </a:rPr>
              <a:t>‘kaldet’</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Indhold – fokus på målgruppen og formålet: </a:t>
            </a:r>
            <a:r>
              <a:rPr kumimoji="0" lang="en-GB" sz="2400" b="0" i="1" u="none" strike="noStrike" kern="1200" cap="none" spc="0" normalizeH="0" baseline="0" noProof="0" dirty="0">
                <a:ln>
                  <a:noFill/>
                </a:ln>
                <a:solidFill>
                  <a:prstClr val="black"/>
                </a:solidFill>
                <a:effectLst/>
                <a:uLnTx/>
                <a:uFillTx/>
                <a:latin typeface="Calibri"/>
                <a:ea typeface="+mn-ea"/>
                <a:cs typeface="+mn-cs"/>
              </a:rPr>
              <a:t>børneredning</a:t>
            </a:r>
            <a:r>
              <a:rPr kumimoji="0" lang="en-GB" sz="2400" b="0" i="0" u="none" strike="noStrike" kern="1200" cap="none" spc="0" normalizeH="0" baseline="0" noProof="0" dirty="0">
                <a:ln>
                  <a:noFill/>
                </a:ln>
                <a:solidFill>
                  <a:prstClr val="black"/>
                </a:solidFill>
                <a:effectLst/>
                <a:uLnTx/>
                <a:uFillTx/>
                <a:latin typeface="Calibri"/>
                <a:ea typeface="+mn-ea"/>
                <a:cs typeface="+mn-cs"/>
              </a:rPr>
              <a:t> </a:t>
            </a:r>
          </a:p>
        </p:txBody>
      </p:sp>
      <p:sp>
        <p:nvSpPr>
          <p:cNvPr id="2" name="Pladsholder til slidenummer 1"/>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23195944"/>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a:t>
            </a:r>
            <a:r>
              <a:rPr lang="en-GB" sz="2800" dirty="0"/>
              <a:t>1900-1920’erne</a:t>
            </a:r>
            <a:endParaRPr lang="da-DK" sz="2800" dirty="0"/>
          </a:p>
        </p:txBody>
      </p:sp>
      <p:sp>
        <p:nvSpPr>
          <p:cNvPr id="3" name="Pladsholder til indhold 2"/>
          <p:cNvSpPr>
            <a:spLocks noGrp="1"/>
          </p:cNvSpPr>
          <p:nvPr>
            <p:ph idx="1"/>
          </p:nvPr>
        </p:nvSpPr>
        <p:spPr/>
        <p:txBody>
          <a:bodyPr>
            <a:normAutofit fontScale="85000" lnSpcReduction="20000"/>
          </a:bodyPr>
          <a:lstStyle/>
          <a:p>
            <a:r>
              <a:rPr lang="da-DK" dirty="0"/>
              <a:t>Uddannelsesspørgsmålet på dagsordenen fra 1905</a:t>
            </a:r>
          </a:p>
          <a:p>
            <a:r>
              <a:rPr lang="da-DK" dirty="0"/>
              <a:t>Starten af perioden: bred enighed om, at der ikke er behov for uddannelse men alene om at have et tilstrækkeligt engagement i sagen, evner i forhold til opdragelsesarbejde og erfaring fra livets skole</a:t>
            </a:r>
          </a:p>
          <a:p>
            <a:r>
              <a:rPr lang="da-DK" dirty="0"/>
              <a:t>Arbejdet i børneforsorgen skal læres i praksis </a:t>
            </a:r>
          </a:p>
          <a:p>
            <a:r>
              <a:rPr lang="da-DK" dirty="0"/>
              <a:t>Det personlige engagement/kaldet/børneredningen er det vigtigste</a:t>
            </a:r>
          </a:p>
          <a:p>
            <a:r>
              <a:rPr lang="da-DK" dirty="0"/>
              <a:t>Sidst i perioden: den praktiske oplæring kan suppleres med uddannelse eller dygtiggørelse i diverse færdigheder, der opfattes som betydningsfulde i samværet med børn</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341761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 1900-1920’erne </a:t>
            </a:r>
            <a:br>
              <a:rPr lang="da-DK" sz="2800" dirty="0"/>
            </a:br>
            <a:r>
              <a:rPr lang="da-DK" sz="2800" dirty="0"/>
              <a:t>Medhjælper om </a:t>
            </a:r>
            <a:r>
              <a:rPr lang="da-DK" sz="2800" u="sng" dirty="0"/>
              <a:t>”sagen”</a:t>
            </a:r>
            <a:r>
              <a:rPr lang="da-DK" sz="2800" dirty="0"/>
              <a:t> i </a:t>
            </a:r>
            <a:r>
              <a:rPr lang="da-DK" sz="2800" i="1" dirty="0"/>
              <a:t>Tidsskrift for Forsørgelsesvæsen og Filantropi </a:t>
            </a:r>
            <a:r>
              <a:rPr lang="da-DK" sz="2800" dirty="0"/>
              <a:t>i 1910 </a:t>
            </a:r>
          </a:p>
        </p:txBody>
      </p:sp>
      <p:sp>
        <p:nvSpPr>
          <p:cNvPr id="3" name="Pladsholder til indhold 2"/>
          <p:cNvSpPr>
            <a:spLocks noGrp="1"/>
          </p:cNvSpPr>
          <p:nvPr>
            <p:ph idx="1"/>
          </p:nvPr>
        </p:nvSpPr>
        <p:spPr/>
        <p:txBody>
          <a:bodyPr>
            <a:normAutofit/>
          </a:bodyPr>
          <a:lstStyle/>
          <a:p>
            <a:pPr marL="0" indent="0">
              <a:buNone/>
            </a:pPr>
            <a:r>
              <a:rPr lang="da-DK" sz="2400" dirty="0"/>
              <a:t>”Nej, hovedsagen er, at vi får unge, kristne mennesker med interesse og kærlighed til sagen, mennesker som ikke arbejder for anciennitet og pension, men som arbejder, fordi de vil hjælpe, værne og hygge om de ulykkelige og sjælesyge børn”.</a:t>
            </a:r>
          </a:p>
        </p:txBody>
      </p:sp>
      <p:sp>
        <p:nvSpPr>
          <p:cNvPr id="4" name="Pladsholder til slidenummer 3"/>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304007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 1900-1920’erne</a:t>
            </a:r>
            <a:br>
              <a:rPr lang="da-DK" sz="2800" dirty="0"/>
            </a:br>
            <a:r>
              <a:rPr lang="da-DK" sz="2800" dirty="0"/>
              <a:t>om </a:t>
            </a:r>
            <a:r>
              <a:rPr lang="da-DK" sz="2800" u="sng" dirty="0"/>
              <a:t>engagement, f</a:t>
            </a:r>
            <a:r>
              <a:rPr lang="da-DK" sz="2800" dirty="0"/>
              <a:t>orstander Hans Lind, 1905 </a:t>
            </a:r>
          </a:p>
        </p:txBody>
      </p:sp>
      <p:sp>
        <p:nvSpPr>
          <p:cNvPr id="3" name="Pladsholder til indhold 2"/>
          <p:cNvSpPr>
            <a:spLocks noGrp="1"/>
          </p:cNvSpPr>
          <p:nvPr>
            <p:ph idx="1"/>
          </p:nvPr>
        </p:nvSpPr>
        <p:spPr/>
        <p:txBody>
          <a:bodyPr>
            <a:normAutofit fontScale="77500" lnSpcReduction="20000"/>
          </a:bodyPr>
          <a:lstStyle/>
          <a:p>
            <a:pPr marL="0" indent="0">
              <a:buNone/>
            </a:pPr>
            <a:r>
              <a:rPr lang="da-DK" dirty="0"/>
              <a:t>”Vanskeligheden bestaar ikke i at faa Folk med tilstrækkelige Kundskaber og teoretisk Uddannelse (…). Nej, Vanskeligheden bestaar netop i at finde Mennesker, der, naar de kommer paa nært Hold med det Materiale, de skal arbejde med, og ser de Bryderier og Vanskeligheder, som melder sig, har Kærlighed, Udholdenhed og frem for alt Offervillighed nok at se ud over alt dette, og Taalmodighed til at vente til Resultaterne begynder at vise sig, hvilket ofte kan vare meget længe. Man maa kunne taale Skuffelse paa Skuffelse og dog bevare Troen paa det Godes Sejr. Det er paa dette Punkt, at det oftest glipper for vore Medhjælpere, og det læres ikke paa en nok saa fortræffelig Læreanstalt”.</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925477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 1900-1920’erne</a:t>
            </a:r>
            <a:br>
              <a:rPr lang="da-DK" sz="2800" dirty="0"/>
            </a:br>
            <a:r>
              <a:rPr lang="da-DK" sz="2800" dirty="0"/>
              <a:t>om </a:t>
            </a:r>
            <a:r>
              <a:rPr lang="da-DK" sz="2800" u="sng" dirty="0"/>
              <a:t>”erfaringens skole”</a:t>
            </a:r>
            <a:r>
              <a:rPr lang="da-DK" sz="2800" dirty="0"/>
              <a:t>, redaktør Eskesen, 1920</a:t>
            </a:r>
          </a:p>
        </p:txBody>
      </p:sp>
      <p:sp>
        <p:nvSpPr>
          <p:cNvPr id="3" name="Pladsholder til indhold 2"/>
          <p:cNvSpPr>
            <a:spLocks noGrp="1"/>
          </p:cNvSpPr>
          <p:nvPr>
            <p:ph idx="1"/>
          </p:nvPr>
        </p:nvSpPr>
        <p:spPr/>
        <p:txBody>
          <a:bodyPr>
            <a:noAutofit/>
          </a:bodyPr>
          <a:lstStyle/>
          <a:p>
            <a:pPr marL="0" indent="0">
              <a:buNone/>
            </a:pPr>
            <a:r>
              <a:rPr lang="da-DK" sz="2300" dirty="0"/>
              <a:t>”Vi skal som alle andre oplæres til vor Gerning, og Erfaring er den bedste Læremester. De, der ønsker at gaa ind i Børneforsorgens Arbejde, maa gaa i Erfaringens Skole, de maa søge deres væsentligste Uddannelse i Opdragelseshjemmene. (…) Paa Seminariet, Hospitalet og Fröbelhøjskolen gives der Eleverne en Uddannelse til en anden Virksomhed end den, der foregaar i Opdragelseshjemmene”.</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683834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solidFill>
                  <a:prstClr val="black"/>
                </a:solidFill>
              </a:rPr>
              <a:t>Debatten i 1900-1920’erne</a:t>
            </a:r>
            <a:br>
              <a:rPr lang="da-DK" sz="2800" dirty="0">
                <a:solidFill>
                  <a:prstClr val="black"/>
                </a:solidFill>
              </a:rPr>
            </a:br>
            <a:r>
              <a:rPr lang="da-DK" sz="2800" dirty="0">
                <a:solidFill>
                  <a:prstClr val="black"/>
                </a:solidFill>
              </a:rPr>
              <a:t>om </a:t>
            </a:r>
            <a:r>
              <a:rPr lang="da-DK" sz="2800" u="sng" dirty="0">
                <a:solidFill>
                  <a:prstClr val="black"/>
                </a:solidFill>
              </a:rPr>
              <a:t>folkehøjskoletænkningen</a:t>
            </a:r>
            <a:r>
              <a:rPr lang="da-DK" sz="2800" dirty="0">
                <a:solidFill>
                  <a:prstClr val="black"/>
                </a:solidFill>
              </a:rPr>
              <a:t>, forstander Beck, 1920      </a:t>
            </a:r>
            <a:endParaRPr lang="da-DK" dirty="0"/>
          </a:p>
        </p:txBody>
      </p:sp>
      <p:sp>
        <p:nvSpPr>
          <p:cNvPr id="3" name="Pladsholder til indhold 2"/>
          <p:cNvSpPr>
            <a:spLocks noGrp="1"/>
          </p:cNvSpPr>
          <p:nvPr>
            <p:ph idx="1"/>
          </p:nvPr>
        </p:nvSpPr>
        <p:spPr/>
        <p:txBody>
          <a:bodyPr>
            <a:normAutofit fontScale="85000" lnSpcReduction="20000"/>
          </a:bodyPr>
          <a:lstStyle/>
          <a:p>
            <a:pPr marL="0" indent="0">
              <a:buNone/>
            </a:pPr>
            <a:r>
              <a:rPr lang="da-DK" dirty="0"/>
              <a:t>”Vi nærmer os ved denne Tanke til Forestillingen om en Folkehøjskole som det Sted, hvor Gerningen bedst kunde gøres. Som den for Danmarks Landungdom har været en ganske uvurderlig Kilde til sjælelig Opladthed for, hvad det danske Folk ejer af aandelige Værdier, saaledes kunde, om de rette Kræfter kom i Gang dertil, den Skole vel rejses, hvor den i vor Tid stærkt udbredte sociale Sans hos vort Lands Ungdom kunde drages i en Retning, som førte videre end til Tanker og Disput, til gold Reformtrang eller maaske bitter Afmagtfølelse – ind mod dette: at blive opladt til at se og høre om, hvad Menneskeliv har været brugt til til Gavn for andre og kan bruges til, til at synge derom med Glæde og </a:t>
            </a:r>
            <a:r>
              <a:rPr lang="da-DK" i="1" dirty="0"/>
              <a:t>rustes til Dygtighed deri”</a:t>
            </a:r>
            <a:r>
              <a:rPr lang="da-DK" dirty="0"/>
              <a:t>. </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204921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solidFill>
                  <a:prstClr val="black"/>
                </a:solidFill>
              </a:rPr>
              <a:t>Debatten i 1900-1920’erne</a:t>
            </a:r>
            <a:br>
              <a:rPr lang="da-DK" sz="2800" dirty="0">
                <a:solidFill>
                  <a:prstClr val="black"/>
                </a:solidFill>
              </a:rPr>
            </a:br>
            <a:r>
              <a:rPr lang="da-DK" sz="2800" u="sng" dirty="0">
                <a:solidFill>
                  <a:prstClr val="black"/>
                </a:solidFill>
              </a:rPr>
              <a:t>om uddannelse</a:t>
            </a:r>
            <a:r>
              <a:rPr lang="da-DK" sz="2800" dirty="0">
                <a:solidFill>
                  <a:prstClr val="black"/>
                </a:solidFill>
              </a:rPr>
              <a:t>, Skjerbæk (staten) 1920</a:t>
            </a:r>
            <a:endParaRPr lang="da-DK" dirty="0"/>
          </a:p>
        </p:txBody>
      </p:sp>
      <p:sp>
        <p:nvSpPr>
          <p:cNvPr id="3" name="Pladsholder til indhold 2"/>
          <p:cNvSpPr>
            <a:spLocks noGrp="1"/>
          </p:cNvSpPr>
          <p:nvPr>
            <p:ph idx="1"/>
          </p:nvPr>
        </p:nvSpPr>
        <p:spPr/>
        <p:txBody>
          <a:bodyPr>
            <a:normAutofit fontScale="92500" lnSpcReduction="20000"/>
          </a:bodyPr>
          <a:lstStyle/>
          <a:p>
            <a:pPr marL="0" indent="0">
              <a:buNone/>
            </a:pPr>
            <a:r>
              <a:rPr lang="da-DK" dirty="0"/>
              <a:t>”En fyldestgørende Uddannelse for Arbejdere i den offentlige Børneforsorgs Tjeneste er sikkert ønsket fra alle Sider; men Spørgsmaalets praktiske Løsning synes at frembyde adskillige Vanskeligheder på Grund af den store Forskel, der er mellem arbejdet f. eks. i Institutioner for forebyggende Børneforsorg, i Børnehjem for spæde Børn og i Hjem for konfirmeret Ungdom. De Krav, der stilles med Hensyn til det væsentlige i Uddannelsen fra disse forskellige Institutioner, er saa forskellige, at det synes umuligt at opretholde en Enhed i denne.”</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070791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solidFill>
                  <a:prstClr val="black"/>
                </a:solidFill>
              </a:rPr>
              <a:t>Debatten i 1900-1920’erne</a:t>
            </a:r>
            <a:br>
              <a:rPr lang="da-DK" sz="2800" dirty="0">
                <a:solidFill>
                  <a:prstClr val="black"/>
                </a:solidFill>
              </a:rPr>
            </a:br>
            <a:r>
              <a:rPr lang="da-DK" sz="2800" u="sng" dirty="0">
                <a:solidFill>
                  <a:prstClr val="black"/>
                </a:solidFill>
              </a:rPr>
              <a:t>om uddannelse</a:t>
            </a:r>
            <a:r>
              <a:rPr lang="da-DK" sz="2800" dirty="0">
                <a:solidFill>
                  <a:prstClr val="black"/>
                </a:solidFill>
              </a:rPr>
              <a:t>, forstander Schou, Braadskovgaard, 1920</a:t>
            </a:r>
            <a:endParaRPr lang="da-DK" dirty="0"/>
          </a:p>
        </p:txBody>
      </p:sp>
      <p:sp>
        <p:nvSpPr>
          <p:cNvPr id="3" name="Pladsholder til indhold 2"/>
          <p:cNvSpPr>
            <a:spLocks noGrp="1"/>
          </p:cNvSpPr>
          <p:nvPr>
            <p:ph idx="1"/>
          </p:nvPr>
        </p:nvSpPr>
        <p:spPr/>
        <p:txBody>
          <a:bodyPr>
            <a:normAutofit fontScale="70000" lnSpcReduction="20000"/>
          </a:bodyPr>
          <a:lstStyle/>
          <a:p>
            <a:pPr marL="0" indent="0">
              <a:buNone/>
            </a:pPr>
            <a:r>
              <a:rPr lang="da-DK" dirty="0"/>
              <a:t>”Jeg mener derfor, at vore Medarbejdere i to eller tre Konstitutionsaar skulde have et eller to Kursus, før de kunde vente at faa fast Ansættelse, og før de maatte betragte Gerningen som en Livsgerning. Jeg kunne tænke mig disse Kursus ordnede omtrent som et tre Maaneders Højskoleophold, og der bør undervises i Sløjd, Husflid, Gymnastik, Skolehavegerning, ordnede Lege, Musik samt Sygepleje. Endvidere bør der være Adgang til en teoretisk Undervisning i Dansk og Regning og særlig i Tegning. Kursuset bør forbindes med Foredrag af alsidigt Indhold, og vi bør sikkert ogsaa have en kortfattet Lærebog, saaledes at enhver Børnearbejder derigennem kommer til at kende noget til dansk Børneforsorg. At disse Kursus bør afsluttes med en Prøve paa, at Eleverne har fulgt med Undervisningen, anser jeg for en Selvfølge. Om sagen i sin Helhed mener jeg, at den grundlæggende Undervisning bør ske paa selve Arbejdsstedet, og først naar Personerne har været i Gerningen i hen imod et Aar, bør de deltage i disse Kursus”.</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1895482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solidFill>
                  <a:prstClr val="black"/>
                </a:solidFill>
              </a:rPr>
              <a:t>Debatten i 1900-1920’erne</a:t>
            </a:r>
            <a:br>
              <a:rPr lang="da-DK" sz="2800" dirty="0">
                <a:solidFill>
                  <a:prstClr val="black"/>
                </a:solidFill>
              </a:rPr>
            </a:br>
            <a:r>
              <a:rPr lang="da-DK" sz="2800" dirty="0">
                <a:solidFill>
                  <a:prstClr val="black"/>
                </a:solidFill>
              </a:rPr>
              <a:t>om </a:t>
            </a:r>
            <a:r>
              <a:rPr lang="da-DK" sz="2800" u="sng" dirty="0">
                <a:solidFill>
                  <a:prstClr val="black"/>
                </a:solidFill>
              </a:rPr>
              <a:t>kvalifikationer</a:t>
            </a:r>
            <a:r>
              <a:rPr lang="da-DK" sz="2800" dirty="0">
                <a:solidFill>
                  <a:prstClr val="black"/>
                </a:solidFill>
              </a:rPr>
              <a:t>, redaktør Eskesen, 1926</a:t>
            </a:r>
            <a:endParaRPr lang="da-DK" dirty="0"/>
          </a:p>
        </p:txBody>
      </p:sp>
      <p:sp>
        <p:nvSpPr>
          <p:cNvPr id="3" name="Pladsholder til indhold 2"/>
          <p:cNvSpPr>
            <a:spLocks noGrp="1"/>
          </p:cNvSpPr>
          <p:nvPr>
            <p:ph idx="1"/>
          </p:nvPr>
        </p:nvSpPr>
        <p:spPr/>
        <p:txBody>
          <a:bodyPr>
            <a:normAutofit/>
          </a:bodyPr>
          <a:lstStyle/>
          <a:p>
            <a:pPr marL="0" indent="0">
              <a:buNone/>
            </a:pPr>
            <a:r>
              <a:rPr lang="da-DK" sz="2800" dirty="0"/>
              <a:t>”Det er en given Sag, at Ledere og Medhjælpere i Opdragelseshjemmene maa have visse Egenskaber, Kundskaber og Færdigheder for at kunne udføre deres Gerning tilfredsstillende. Der behøves baade Hjertelag, Kultur og Haandelag, om Gerningen skal lykkes. Den, der har et mildt Sind forenet med en stærk og god vilje, han (hun) har den første og vigtigste Betingelse for at blive en god arbejder i Børneforsorgen, naar dertil kommer fornøden Kultur og Færdigheder, så er Betingelserne til Stede”.</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5363270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z="2800" dirty="0">
                <a:solidFill>
                  <a:prstClr val="black"/>
                </a:solidFill>
              </a:rPr>
              <a:t>Debatten i 1900-1920’erne</a:t>
            </a:r>
            <a:br>
              <a:rPr lang="da-DK" sz="2800" dirty="0">
                <a:solidFill>
                  <a:prstClr val="black"/>
                </a:solidFill>
              </a:rPr>
            </a:br>
            <a:r>
              <a:rPr lang="da-DK" sz="2800" dirty="0">
                <a:solidFill>
                  <a:prstClr val="black"/>
                </a:solidFill>
              </a:rPr>
              <a:t>om </a:t>
            </a:r>
            <a:r>
              <a:rPr lang="da-DK" sz="2800" u="sng" dirty="0">
                <a:solidFill>
                  <a:prstClr val="black"/>
                </a:solidFill>
              </a:rPr>
              <a:t>uddannelse</a:t>
            </a:r>
            <a:r>
              <a:rPr lang="da-DK" sz="2800" dirty="0">
                <a:solidFill>
                  <a:prstClr val="black"/>
                </a:solidFill>
              </a:rPr>
              <a:t>, forstander Beck, 1927</a:t>
            </a:r>
            <a:endParaRPr lang="da-DK" dirty="0"/>
          </a:p>
        </p:txBody>
      </p:sp>
      <p:sp>
        <p:nvSpPr>
          <p:cNvPr id="3" name="Pladsholder til indhold 2"/>
          <p:cNvSpPr>
            <a:spLocks noGrp="1"/>
          </p:cNvSpPr>
          <p:nvPr>
            <p:ph idx="1"/>
          </p:nvPr>
        </p:nvSpPr>
        <p:spPr/>
        <p:txBody>
          <a:bodyPr/>
          <a:lstStyle/>
          <a:p>
            <a:pPr marL="0" indent="0">
              <a:buNone/>
            </a:pPr>
            <a:r>
              <a:rPr lang="da-DK" sz="2800" dirty="0"/>
              <a:t>”Uddannelsen maa ske </a:t>
            </a:r>
            <a:r>
              <a:rPr lang="da-DK" sz="2800" i="1" dirty="0"/>
              <a:t>med Barnet for Øje</a:t>
            </a:r>
            <a:r>
              <a:rPr lang="da-DK" sz="2800" dirty="0"/>
              <a:t>. Dette er min første Grundsætning, naar Talen er om Uddannelse, og Børnearbejdets hidtidige Historie i Danmark har formentligt vist, at der kan naas frem ad selve Arbejdets Veje uden Skole. Min næste Grundsætning er denne: </a:t>
            </a:r>
            <a:r>
              <a:rPr lang="da-DK" sz="2800" i="1" dirty="0"/>
              <a:t>at selve Arbejdet er Uddannelsens og Skolens Grundvold </a:t>
            </a:r>
            <a:r>
              <a:rPr lang="da-DK" sz="2800" dirty="0"/>
              <a:t>”.</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2115644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z="2800" dirty="0">
                <a:solidFill>
                  <a:prstClr val="black"/>
                </a:solidFill>
              </a:rPr>
              <a:t>Debatten i 1900-1920’erne</a:t>
            </a:r>
            <a:br>
              <a:rPr lang="da-DK" sz="2800" dirty="0">
                <a:solidFill>
                  <a:prstClr val="black"/>
                </a:solidFill>
              </a:rPr>
            </a:br>
            <a:r>
              <a:rPr lang="da-DK" sz="2800" dirty="0">
                <a:solidFill>
                  <a:prstClr val="black"/>
                </a:solidFill>
              </a:rPr>
              <a:t>om </a:t>
            </a:r>
            <a:r>
              <a:rPr lang="da-DK" sz="2800" u="sng" dirty="0">
                <a:solidFill>
                  <a:prstClr val="black"/>
                </a:solidFill>
              </a:rPr>
              <a:t>sjælemord/psykologi</a:t>
            </a:r>
            <a:r>
              <a:rPr lang="da-DK" sz="2800" dirty="0">
                <a:solidFill>
                  <a:prstClr val="black"/>
                </a:solidFill>
              </a:rPr>
              <a:t>, forstander Beck, 1927</a:t>
            </a:r>
            <a:endParaRPr lang="da-DK" dirty="0"/>
          </a:p>
        </p:txBody>
      </p:sp>
      <p:sp>
        <p:nvSpPr>
          <p:cNvPr id="3" name="Pladsholder til indhold 2"/>
          <p:cNvSpPr>
            <a:spLocks noGrp="1"/>
          </p:cNvSpPr>
          <p:nvPr>
            <p:ph idx="1"/>
          </p:nvPr>
        </p:nvSpPr>
        <p:spPr/>
        <p:txBody>
          <a:bodyPr>
            <a:normAutofit fontScale="85000" lnSpcReduction="20000"/>
          </a:bodyPr>
          <a:lstStyle/>
          <a:p>
            <a:pPr marL="0" indent="0">
              <a:buNone/>
            </a:pPr>
            <a:r>
              <a:rPr lang="da-DK" dirty="0"/>
              <a:t>”Der er dog nu om Dage saa meget aabent Blik for Midler og Veje i den Retning, saa en Uddannelsesskole maatte kunne virke til Velsignelse for Børnene i Stedet for til Sjælemord.</a:t>
            </a:r>
          </a:p>
          <a:p>
            <a:pPr marL="0" indent="0">
              <a:buNone/>
            </a:pPr>
            <a:r>
              <a:rPr lang="da-DK" dirty="0"/>
              <a:t>Jeg skal ikke gaa videre! Kun nævne Sangens og Musikkens, Legenes, Sportens og Idrættens, Sløjdens og Husflidens vide Verdener som Arbejdsmarker for en saadan Skole, hvor de unge skulde kunne vælge efter Lyst og Evne og i Frihed arbejde sig ind i flere eller færre af disse Færdigheder, saa snart Tiden var dertil, med Tanken paa al den Lyst og alt det Liv, der derfra kan folde sig ud i ”gode Borgeres Huse””.</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1845121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dirty="0">
                <a:solidFill>
                  <a:prstClr val="black"/>
                </a:solidFill>
              </a:rPr>
              <a:t>Debatten i 1900-1920’erne – en opsummering</a:t>
            </a:r>
            <a:endParaRPr lang="da-DK" dirty="0"/>
          </a:p>
        </p:txBody>
      </p:sp>
      <p:sp>
        <p:nvSpPr>
          <p:cNvPr id="3" name="Pladsholder til indhold 2"/>
          <p:cNvSpPr>
            <a:spLocks noGrp="1"/>
          </p:cNvSpPr>
          <p:nvPr>
            <p:ph idx="1"/>
          </p:nvPr>
        </p:nvSpPr>
        <p:spPr/>
        <p:txBody>
          <a:bodyPr>
            <a:normAutofit fontScale="92500"/>
          </a:bodyPr>
          <a:lstStyle/>
          <a:p>
            <a:r>
              <a:rPr lang="da-DK" dirty="0"/>
              <a:t>de personlige egenskaber/engagementet i børne</a:t>
            </a:r>
            <a:r>
              <a:rPr lang="da-DK" i="1" dirty="0"/>
              <a:t>sagen</a:t>
            </a:r>
            <a:r>
              <a:rPr lang="da-DK" dirty="0"/>
              <a:t>, oftest en kristen tilgang</a:t>
            </a:r>
          </a:p>
          <a:p>
            <a:r>
              <a:rPr lang="da-DK" dirty="0"/>
              <a:t>Fokus på de praktiske færdigheder i forhold til samværet med børnene og hverdagslivet på institutionerne </a:t>
            </a:r>
          </a:p>
          <a:p>
            <a:r>
              <a:rPr lang="da-DK" dirty="0"/>
              <a:t>Børneredningen er central og kan læres</a:t>
            </a:r>
          </a:p>
          <a:p>
            <a:r>
              <a:rPr lang="da-DK" dirty="0"/>
              <a:t>få aktører i debatten, få fremtrædende forstandere, ledere faglige organisationer og enkelte personer fra den centrale administration</a:t>
            </a:r>
          </a:p>
        </p:txBody>
      </p:sp>
      <p:sp>
        <p:nvSpPr>
          <p:cNvPr id="4" name="Pladsholder til slidenummer 3"/>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2225845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a-DK" dirty="0"/>
          </a:p>
        </p:txBody>
      </p:sp>
      <p:sp>
        <p:nvSpPr>
          <p:cNvPr id="3" name="Pladsholder til indhold 2"/>
          <p:cNvSpPr>
            <a:spLocks noGrp="1"/>
          </p:cNvSpPr>
          <p:nvPr>
            <p:ph idx="1"/>
          </p:nvPr>
        </p:nvSpPr>
        <p:spPr/>
        <p:txBody>
          <a:bodyPr>
            <a:normAutofit/>
          </a:bodyPr>
          <a:lstStyle/>
          <a:p>
            <a:pPr marL="0" indent="0" algn="ctr">
              <a:buNone/>
            </a:pPr>
            <a:endParaRPr lang="da-DK" sz="6000" dirty="0"/>
          </a:p>
          <a:p>
            <a:pPr marL="0" indent="0" algn="ctr">
              <a:buNone/>
            </a:pPr>
            <a:r>
              <a:rPr lang="da-DK" sz="6000" dirty="0"/>
              <a:t>1930’erne-1940’erne</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928872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Kurser/uddannelser i</a:t>
            </a:r>
            <a:r>
              <a:rPr lang="en-GB" sz="2800" dirty="0"/>
              <a:t> 1930’erne-1940’erne</a:t>
            </a:r>
            <a:endParaRPr lang="da-DK" sz="2800" dirty="0"/>
          </a:p>
        </p:txBody>
      </p:sp>
      <p:sp>
        <p:nvSpPr>
          <p:cNvPr id="3" name="Pladsholder til indhold 2"/>
          <p:cNvSpPr>
            <a:spLocks noGrp="1"/>
          </p:cNvSpPr>
          <p:nvPr>
            <p:ph idx="1"/>
          </p:nvPr>
        </p:nvSpPr>
        <p:spPr/>
        <p:txBody>
          <a:bodyPr>
            <a:normAutofit fontScale="32500" lnSpcReduction="20000"/>
          </a:bodyPr>
          <a:lstStyle/>
          <a:p>
            <a:r>
              <a:rPr lang="da-DK" sz="8000" dirty="0"/>
              <a:t>1930’erne- 1940’erne: Nyborgmøder, Marts-Kursus og forskellige andre typer af kortere kurser</a:t>
            </a:r>
          </a:p>
          <a:p>
            <a:r>
              <a:rPr lang="da-DK" sz="8000" dirty="0"/>
              <a:t>1934 Barnets Højskole, længerevarende uddannelser på Hindholm Højskole iværksættes af Beck med finansiering fra private organisationer</a:t>
            </a:r>
          </a:p>
          <a:p>
            <a:r>
              <a:rPr lang="da-DK" sz="8000" dirty="0"/>
              <a:t>1936 Socialministeriet nedsætter i et udvalg vedrørende uddannelse, betænkning i 1939</a:t>
            </a:r>
          </a:p>
          <a:p>
            <a:r>
              <a:rPr lang="da-DK" sz="8000" dirty="0"/>
              <a:t>1947 Socialministeren nedsætter et rådgivende udvalg i uddannelsesspørgsmål</a:t>
            </a:r>
          </a:p>
          <a:p>
            <a:r>
              <a:rPr lang="da-DK" sz="8000" dirty="0"/>
              <a:t>1948 Socialministeriet godkender undervisningsplan på HH og bevilger vikardækning</a:t>
            </a:r>
          </a:p>
          <a:p>
            <a:pPr marL="0" indent="0">
              <a:buNone/>
            </a:pPr>
            <a:endParaRPr lang="da-DK"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6872809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dirty="0"/>
              <a:t>Uddannelse i 1930’erne-1940’erne - opsummering</a:t>
            </a:r>
          </a:p>
        </p:txBody>
      </p:sp>
      <p:sp>
        <p:nvSpPr>
          <p:cNvPr id="3" name="Pladsholder til indhold 2"/>
          <p:cNvSpPr>
            <a:spLocks noGrp="1"/>
          </p:cNvSpPr>
          <p:nvPr>
            <p:ph idx="1"/>
          </p:nvPr>
        </p:nvSpPr>
        <p:spPr/>
        <p:txBody>
          <a:bodyPr/>
          <a:lstStyle/>
          <a:p>
            <a:r>
              <a:rPr lang="da-DK" dirty="0"/>
              <a:t>Stadig de private initiativer/velgørende organisationer, der har ansvaret for uddannelse</a:t>
            </a:r>
          </a:p>
          <a:p>
            <a:r>
              <a:rPr lang="da-DK" dirty="0"/>
              <a:t>En stigende interesse fra statens side i uddannelse, men primært i form af betænkning og midler til vikardækning fra 1948</a:t>
            </a:r>
          </a:p>
        </p:txBody>
      </p:sp>
      <p:sp>
        <p:nvSpPr>
          <p:cNvPr id="4" name="Pladsholder til slidenummer 3"/>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3152422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boks 6"/>
          <p:cNvSpPr txBox="1"/>
          <p:nvPr/>
        </p:nvSpPr>
        <p:spPr>
          <a:xfrm>
            <a:off x="539552" y="548680"/>
            <a:ext cx="8143932" cy="6247864"/>
          </a:xfrm>
          <a:prstGeom prst="rect">
            <a:avLst/>
          </a:prstGeom>
          <a:noFill/>
        </p:spPr>
        <p:txBody>
          <a:bodyPr wrap="square" rtlCol="0">
            <a:spAutoFit/>
          </a:bodyPr>
          <a:lstStyle/>
          <a:p>
            <a:pPr marL="342900" marR="0" lvl="0" indent="-342900" algn="l" defTabSz="914400" rtl="0" eaLnBrk="1" fontAlgn="auto" latinLnBrk="0" hangingPunct="1">
              <a:lnSpc>
                <a:spcPts val="2400"/>
              </a:lnSpc>
              <a:spcBef>
                <a:spcPts val="0"/>
              </a:spcBef>
              <a:spcAft>
                <a:spcPts val="24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Vidensformer og indhold i viden i 1930’erne-1940’erne - opsummering   				1/2                                                                      </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Værdibaserede vidensformer  – etik og moral via kristendom, og et bredere socialt engagement er grundlaget for arbejdet i børneforsorgen</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Erfaringsbaserede vidensformer</a:t>
            </a:r>
            <a:r>
              <a:rPr kumimoji="0" lang="en-GB" sz="2400" b="0" i="0" u="none" strike="noStrike" kern="1200" cap="none" spc="0" normalizeH="0" baseline="0" noProof="0" dirty="0">
                <a:ln>
                  <a:noFill/>
                </a:ln>
                <a:solidFill>
                  <a:prstClr val="black"/>
                </a:solidFill>
                <a:effectLst/>
                <a:uLnTx/>
                <a:uFillTx/>
                <a:latin typeface="Calibri"/>
                <a:ea typeface="+mn-ea"/>
                <a:cs typeface="+mn-cs"/>
              </a:rPr>
              <a:t> – learning by doing, praktik </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da-DK" sz="2400" b="0" i="0" u="none" strike="noStrike" kern="1200" cap="none" spc="0" normalizeH="0" baseline="0" noProof="0" dirty="0">
                <a:ln>
                  <a:noFill/>
                </a:ln>
                <a:solidFill>
                  <a:prstClr val="black"/>
                </a:solidFill>
                <a:effectLst/>
                <a:uLnTx/>
                <a:uFillTx/>
                <a:latin typeface="Calibri"/>
                <a:ea typeface="+mn-ea"/>
                <a:cs typeface="+mn-cs"/>
              </a:rPr>
              <a:t>Praktiske/håndværksmæssige vidensformer (fx viden om sport, fritidsaktiviteter, håndarbejde mv.)</a:t>
            </a: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da-DK" sz="2400" b="0" i="0" u="none" strike="noStrike" kern="1200" cap="none" spc="0" normalizeH="0" baseline="0" noProof="0" dirty="0">
                <a:ln>
                  <a:noFill/>
                </a:ln>
                <a:solidFill>
                  <a:prstClr val="black"/>
                </a:solidFill>
                <a:effectLst/>
                <a:uLnTx/>
                <a:uFillTx/>
                <a:latin typeface="Calibri"/>
                <a:ea typeface="+mn-ea"/>
                <a:cs typeface="+mn-cs"/>
              </a:rPr>
              <a:t>Videnskabelige vidensformer </a:t>
            </a:r>
            <a:r>
              <a:rPr kumimoji="0" lang="en-GB" sz="2400" b="0" i="0" u="none" strike="noStrike" kern="1200" cap="none" spc="0" normalizeH="0" baseline="0" noProof="0" dirty="0">
                <a:ln>
                  <a:noFill/>
                </a:ln>
                <a:solidFill>
                  <a:prstClr val="black"/>
                </a:solidFill>
                <a:effectLst/>
                <a:uLnTx/>
                <a:uFillTx/>
                <a:latin typeface="Calibri"/>
                <a:ea typeface="+mn-ea"/>
                <a:cs typeface="+mn-cs"/>
              </a:rPr>
              <a:t>– socialpsykiatri og senere psykologi, kategoriseringer/iagttagelser/test af målgruppen – og megen modstand fra børneforsorgen</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Indhold – fokus på målgruppen og formålet – opdragelse og normalisering</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Pladsholder til slidenumm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2890503881"/>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boks 6"/>
          <p:cNvSpPr txBox="1"/>
          <p:nvPr/>
        </p:nvSpPr>
        <p:spPr>
          <a:xfrm>
            <a:off x="539552" y="548680"/>
            <a:ext cx="8143932" cy="4708981"/>
          </a:xfrm>
          <a:prstGeom prst="rect">
            <a:avLst/>
          </a:prstGeom>
          <a:noFill/>
        </p:spPr>
        <p:txBody>
          <a:bodyPr wrap="square" rtlCol="0">
            <a:spAutoFit/>
          </a:bodyPr>
          <a:lstStyle/>
          <a:p>
            <a:pPr marL="342900" lvl="0" indent="-342900">
              <a:lnSpc>
                <a:spcPts val="2400"/>
              </a:lnSpc>
              <a:spcAft>
                <a:spcPts val="2400"/>
              </a:spcAft>
            </a:pPr>
            <a:r>
              <a:rPr kumimoji="0" lang="en-GB" sz="2800" b="0" i="0" u="none" strike="noStrike" kern="1200" cap="none" spc="0" normalizeH="0" baseline="0" noProof="0" dirty="0">
                <a:ln>
                  <a:noFill/>
                </a:ln>
                <a:solidFill>
                  <a:prstClr val="black"/>
                </a:solidFill>
                <a:effectLst/>
                <a:uLnTx/>
                <a:uFillTx/>
                <a:latin typeface="Calibri"/>
                <a:ea typeface="+mn-ea"/>
                <a:cs typeface="+mn-cs"/>
              </a:rPr>
              <a:t>Vidensformer og indhold i viden </a:t>
            </a:r>
            <a:r>
              <a:rPr lang="en-GB" sz="2800" dirty="0">
                <a:solidFill>
                  <a:prstClr val="black"/>
                </a:solidFill>
              </a:rPr>
              <a:t>1930’erne-1940’erne – opsummering	                                              </a:t>
            </a:r>
            <a:r>
              <a:rPr kumimoji="0" lang="en-GB" sz="2800" b="0" i="0" u="none" strike="noStrike" kern="1200" cap="none" spc="0" normalizeH="0" baseline="0" noProof="0" dirty="0">
                <a:ln>
                  <a:noFill/>
                </a:ln>
                <a:solidFill>
                  <a:prstClr val="black"/>
                </a:solidFill>
                <a:effectLst/>
                <a:uLnTx/>
                <a:uFillTx/>
                <a:latin typeface="Calibri"/>
                <a:ea typeface="+mn-ea"/>
                <a:cs typeface="+mn-cs"/>
              </a:rPr>
              <a:t>2/2                             </a:t>
            </a:r>
          </a:p>
          <a:p>
            <a:pPr marL="342900" marR="0" lvl="0" indent="-342900" algn="l" defTabSz="914400" rtl="0" eaLnBrk="1" fontAlgn="auto" latinLnBrk="0" hangingPunct="1">
              <a:lnSpc>
                <a:spcPts val="2400"/>
              </a:lnSpc>
              <a:spcBef>
                <a:spcPts val="0"/>
              </a:spcBef>
              <a:spcAft>
                <a:spcPts val="24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da-DK" sz="2400" b="0" i="0" u="none" strike="noStrike" kern="1200" cap="none" spc="0" normalizeH="0" baseline="0" noProof="0" dirty="0">
                <a:ln>
                  <a:noFill/>
                </a:ln>
                <a:solidFill>
                  <a:prstClr val="black"/>
                </a:solidFill>
                <a:effectLst/>
                <a:uLnTx/>
                <a:uFillTx/>
                <a:latin typeface="Calibri"/>
                <a:ea typeface="+mn-ea"/>
                <a:cs typeface="+mn-cs"/>
              </a:rPr>
              <a:t>Videnskabelige vidensformer </a:t>
            </a:r>
            <a:r>
              <a:rPr kumimoji="0" lang="en-GB" sz="2400" b="0" i="0" u="none" strike="noStrike" kern="1200" cap="none" spc="0" normalizeH="0" baseline="0" noProof="0" dirty="0">
                <a:ln>
                  <a:noFill/>
                </a:ln>
                <a:solidFill>
                  <a:prstClr val="black"/>
                </a:solidFill>
                <a:effectLst/>
                <a:uLnTx/>
                <a:uFillTx/>
                <a:latin typeface="Calibri"/>
                <a:ea typeface="+mn-ea"/>
                <a:cs typeface="+mn-cs"/>
              </a:rPr>
              <a:t>– socialpsykiatri og senere psykologi, differentiering af målgruppen og undersøgelse af årsager, fokus på “risiko for at udvikle kriminel adfærd” og for at “bryde samfundets normer” samt “indflydelse fra miljøet” (sociologiske reflektioner)</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Indhold – fokus på målgruppen og formålet – opdragelse og normalisering</a:t>
            </a:r>
          </a:p>
          <a:p>
            <a:pPr marL="342900" marR="0" lvl="0" indent="-342900" algn="l" defTabSz="914400" rtl="0" eaLnBrk="1" fontAlgn="auto" latinLnBrk="0" hangingPunct="1">
              <a:lnSpc>
                <a:spcPts val="2400"/>
              </a:lnSpc>
              <a:spcBef>
                <a:spcPts val="0"/>
              </a:spcBef>
              <a:spcAft>
                <a:spcPts val="24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                                                                     </a:t>
            </a:r>
          </a:p>
        </p:txBody>
      </p:sp>
      <p:sp>
        <p:nvSpPr>
          <p:cNvPr id="2" name="Pladsholder til slidenumm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312542838"/>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1930’erne-1940’erne</a:t>
            </a:r>
            <a:endParaRPr lang="da-DK" sz="2800" dirty="0"/>
          </a:p>
        </p:txBody>
      </p:sp>
      <p:sp>
        <p:nvSpPr>
          <p:cNvPr id="3" name="Pladsholder til indhold 2"/>
          <p:cNvSpPr>
            <a:spLocks noGrp="1"/>
          </p:cNvSpPr>
          <p:nvPr>
            <p:ph idx="1"/>
          </p:nvPr>
        </p:nvSpPr>
        <p:spPr/>
        <p:txBody>
          <a:bodyPr>
            <a:normAutofit/>
          </a:bodyPr>
          <a:lstStyle/>
          <a:p>
            <a:r>
              <a:rPr lang="da-DK" sz="2800" dirty="0"/>
              <a:t>spørgsmålet om, hvorvidt uddannelse er nødvendig, ved at ebbe ud </a:t>
            </a:r>
          </a:p>
          <a:p>
            <a:r>
              <a:rPr lang="da-DK" sz="2800" dirty="0"/>
              <a:t>private kontra statslige uddannelser i 1940’erne</a:t>
            </a:r>
          </a:p>
          <a:p>
            <a:r>
              <a:rPr lang="da-DK" sz="2800" dirty="0"/>
              <a:t>prioriteringen af praktisk erfaring og teoretisk viden </a:t>
            </a:r>
          </a:p>
          <a:p>
            <a:r>
              <a:rPr lang="da-DK" sz="2800" dirty="0"/>
              <a:t>diskussioner af psykiatri og - især - psykologi</a:t>
            </a:r>
          </a:p>
          <a:p>
            <a:r>
              <a:rPr lang="da-DK" sz="2800" dirty="0"/>
              <a:t> uddannelse som adgangsbillet til anseelse og bedre løn</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0393651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1930’erne-1940’erne</a:t>
            </a:r>
            <a:br>
              <a:rPr lang="en-GB" sz="2800" dirty="0"/>
            </a:br>
            <a:r>
              <a:rPr lang="en-GB" sz="2800" u="sng" dirty="0"/>
              <a:t>det personlige engagement</a:t>
            </a:r>
            <a:r>
              <a:rPr lang="en-GB" sz="2800" dirty="0"/>
              <a:t>, Th. Madsen, Kristelig F., 1943 </a:t>
            </a:r>
            <a:endParaRPr lang="da-DK" sz="2800" dirty="0"/>
          </a:p>
        </p:txBody>
      </p:sp>
      <p:sp>
        <p:nvSpPr>
          <p:cNvPr id="3" name="Pladsholder til indhold 2"/>
          <p:cNvSpPr>
            <a:spLocks noGrp="1"/>
          </p:cNvSpPr>
          <p:nvPr>
            <p:ph idx="1"/>
          </p:nvPr>
        </p:nvSpPr>
        <p:spPr/>
        <p:txBody>
          <a:bodyPr>
            <a:normAutofit fontScale="85000" lnSpcReduction="20000"/>
          </a:bodyPr>
          <a:lstStyle/>
          <a:p>
            <a:pPr marL="0" indent="0">
              <a:buNone/>
            </a:pPr>
            <a:r>
              <a:rPr lang="da-DK" sz="2800" dirty="0"/>
              <a:t>”Uddannelse, faglig Dygtighed og Udsyn har vi til fulde indrømmet Betydningen af, men det vil aldrig i sidste Instans blive det afgørende; det vil derimod Spørgsmaalet om Boniteten af Opdragerens egen inderste Personlighed. – Opdragelse er Personlighedens Virken fra Sjæl til Sjæl, fra den bevidste Personlighed til den, som gerne skulde blive sig sin inderste Personligheds uendelige Værdi bevidst. Set under denne Synsvinkel staar og falder det hele med, hvordan den Personlighed inderst inde er, som forsøger denne Opdragelse. Opdrageren skal intet mindre end give ud af sin egen Personligheds Indhold; det gør han til enhver Tid, enten han er sig det bevidst eller ej. En faktor, som derfor ikke maa glemmes, er det, der leves stærkt og intensivt i Opdragerens Personligheds skjulte Liv. Det gamle Ord om, at Tanker er toldfrie, passer ikke for Opdrageren”. </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167156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1930’erne-1940’erne</a:t>
            </a:r>
            <a:br>
              <a:rPr lang="en-GB" sz="2800" dirty="0"/>
            </a:br>
            <a:r>
              <a:rPr lang="en-GB" sz="2800" dirty="0"/>
              <a:t>- </a:t>
            </a:r>
            <a:r>
              <a:rPr lang="en-GB" sz="2800" u="sng" dirty="0"/>
              <a:t>privat-statslig</a:t>
            </a:r>
            <a:r>
              <a:rPr lang="en-GB" sz="2800" dirty="0"/>
              <a:t>, forstander Sønderkær Larsen, 1943</a:t>
            </a:r>
            <a:endParaRPr lang="da-DK" sz="2800" dirty="0"/>
          </a:p>
        </p:txBody>
      </p:sp>
      <p:sp>
        <p:nvSpPr>
          <p:cNvPr id="3" name="Pladsholder til indhold 2"/>
          <p:cNvSpPr>
            <a:spLocks noGrp="1"/>
          </p:cNvSpPr>
          <p:nvPr>
            <p:ph idx="1"/>
          </p:nvPr>
        </p:nvSpPr>
        <p:spPr/>
        <p:txBody>
          <a:bodyPr>
            <a:normAutofit fontScale="85000" lnSpcReduction="10000"/>
          </a:bodyPr>
          <a:lstStyle/>
          <a:p>
            <a:pPr marL="0" indent="0">
              <a:buNone/>
            </a:pPr>
            <a:r>
              <a:rPr lang="da-DK" sz="2800" dirty="0"/>
              <a:t>”Fejltagelsen med at lægge Barnets Højskole i en Afkrog fjernt fra alle Hovedsamfærdselslinier er stor og vil maaske blive Grund til, at Skolen ikke vedblivende kan holdes gaaende. En saadan Skole bør, med Udsigter til at skulde klare sig og faa Elever, ligge enten i Aarhus, Odense, Sorø eller København, hvor man kan benytte nogle af Universiteternes eller de stedlige højere Skolers Lærerkræfter etc., og hvortil man lettere faar Eleverne til at komme fra hele Landet. Uddannelsessagen og Hindholm Højskole hører unægtelig sammen, men hører ogsaa sammen med Lønspørgsmaalet og de Midler, der kan blive Tale om at lade tilflyde Hjemmene til netop Spørgsmaalet: Uddannelse.</a:t>
            </a:r>
          </a:p>
          <a:p>
            <a:pPr marL="0" indent="0">
              <a:buNone/>
            </a:pPr>
            <a:r>
              <a:rPr lang="da-DK" sz="2800" dirty="0"/>
              <a:t>Vi maa gøre os klart, om Hindholm Højskole bør bevares”.</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786071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1930’erne-1940’erne</a:t>
            </a:r>
            <a:br>
              <a:rPr lang="en-GB" sz="2800" dirty="0"/>
            </a:br>
            <a:r>
              <a:rPr lang="en-GB" sz="2800" dirty="0"/>
              <a:t> – </a:t>
            </a:r>
            <a:r>
              <a:rPr lang="en-GB" sz="2800" u="sng" dirty="0"/>
              <a:t>privat-statslig</a:t>
            </a:r>
            <a:r>
              <a:rPr lang="en-GB" sz="2800" dirty="0"/>
              <a:t>, forstander Beck, 1943</a:t>
            </a:r>
            <a:endParaRPr lang="da-DK" sz="2800" dirty="0"/>
          </a:p>
        </p:txBody>
      </p:sp>
      <p:sp>
        <p:nvSpPr>
          <p:cNvPr id="3" name="Pladsholder til indhold 2"/>
          <p:cNvSpPr>
            <a:spLocks noGrp="1"/>
          </p:cNvSpPr>
          <p:nvPr>
            <p:ph idx="1"/>
          </p:nvPr>
        </p:nvSpPr>
        <p:spPr/>
        <p:txBody>
          <a:bodyPr>
            <a:normAutofit fontScale="92500"/>
          </a:bodyPr>
          <a:lstStyle/>
          <a:p>
            <a:pPr marL="0" indent="0">
              <a:buNone/>
            </a:pPr>
            <a:r>
              <a:rPr lang="da-DK" sz="2400" dirty="0"/>
              <a:t>”Jeg hører jo til ”de gamle” af Aar, der har levet med fra den Tid, da det hele ”kun” – ak ja, ”kun” – var ”privat Filantropi”, da Arbejdet blev baaret frem af en Hjertevarme, som greb store Kredse af vort Folk og Menighed og skabte store Resultater ud af Kaos og Intethed. De Tider er forbi! Nu lever vi under Statens noget naadige Støtte og Kritikkens Piskesslag. Men fremad maa og skal vi, det er nye Tider også for vort Arbejde, og af det hidtidige vokser Opdragerstanden frem som en af Samfundets Stænder – som Lærerstanden, Præstestanden m. fl. – med Form over sig, med Lov ovenfra og Krav nedenfra og med et særligt Arbejde, </a:t>
            </a:r>
            <a:r>
              <a:rPr lang="da-DK" sz="2400" i="1" dirty="0"/>
              <a:t>et personligt Arbejde som Forældrenes</a:t>
            </a:r>
            <a:r>
              <a:rPr lang="da-DK" sz="2400" dirty="0"/>
              <a:t>, som Staten har svært ved at forstå i sit Dyb, men som den skal regere, for det er jo dens Gerning, og som Standen derfor skal give Udtryk for, vaage over og værne om.”</a:t>
            </a:r>
            <a:endParaRPr lang="da-DK" sz="2800"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8050600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1930’erne-1940’erne</a:t>
            </a:r>
            <a:br>
              <a:rPr lang="en-GB" sz="2800" dirty="0"/>
            </a:br>
            <a:r>
              <a:rPr lang="en-GB" sz="2800" dirty="0"/>
              <a:t> – </a:t>
            </a:r>
            <a:r>
              <a:rPr lang="en-GB" sz="2800" u="sng" dirty="0"/>
              <a:t>privat-statslig</a:t>
            </a:r>
            <a:r>
              <a:rPr lang="en-GB" sz="2800" dirty="0"/>
              <a:t>, forstander Beck, 1943</a:t>
            </a:r>
            <a:endParaRPr lang="da-DK" sz="2800" dirty="0"/>
          </a:p>
        </p:txBody>
      </p:sp>
      <p:sp>
        <p:nvSpPr>
          <p:cNvPr id="3" name="Pladsholder til indhold 2"/>
          <p:cNvSpPr>
            <a:spLocks noGrp="1"/>
          </p:cNvSpPr>
          <p:nvPr>
            <p:ph idx="1"/>
          </p:nvPr>
        </p:nvSpPr>
        <p:spPr/>
        <p:txBody>
          <a:bodyPr>
            <a:normAutofit/>
          </a:bodyPr>
          <a:lstStyle/>
          <a:p>
            <a:pPr marL="0" indent="0">
              <a:buNone/>
            </a:pPr>
            <a:r>
              <a:rPr lang="da-DK" sz="2400" dirty="0"/>
              <a:t>”Ligesom et Hjem som Holsteins Minde i mine Tanker har en fortrinlig Beliggenhed i Naturens Fred og dog med saare nem Adgang til alle Sider, saaledes også Hindholm Højskole, og Højskolelivet trænger ogsaa som Skolehjemmet til Fred og Ro, om Arbejdet ret skal koncentreres om den alle samlende Interesse: Sansen for Barnet. Hindholm Højskoles Beliggenhed er i mine Tanker i bedste Overensstemmelse med Arbejdets Tarv, beslægtet som det er og bør være med selve Opdragelseshjemmets Tarv.”</a:t>
            </a:r>
            <a:endParaRPr lang="da-DK" sz="2800"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42928010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1930’erne-1940’erne</a:t>
            </a:r>
            <a:br>
              <a:rPr lang="en-GB" sz="2800" dirty="0"/>
            </a:br>
            <a:r>
              <a:rPr lang="en-GB" sz="2800" dirty="0"/>
              <a:t> – </a:t>
            </a:r>
            <a:r>
              <a:rPr lang="en-GB" sz="2800" u="sng" dirty="0"/>
              <a:t>praktisk erfaring og teoretisk viden</a:t>
            </a:r>
            <a:r>
              <a:rPr lang="en-GB" sz="2800" dirty="0"/>
              <a:t>, forstander Beck, 1945</a:t>
            </a:r>
            <a:endParaRPr lang="da-DK" sz="2800" dirty="0"/>
          </a:p>
        </p:txBody>
      </p:sp>
      <p:sp>
        <p:nvSpPr>
          <p:cNvPr id="3" name="Pladsholder til indhold 2"/>
          <p:cNvSpPr>
            <a:spLocks noGrp="1"/>
          </p:cNvSpPr>
          <p:nvPr>
            <p:ph idx="1"/>
          </p:nvPr>
        </p:nvSpPr>
        <p:spPr/>
        <p:txBody>
          <a:bodyPr>
            <a:normAutofit fontScale="92500" lnSpcReduction="20000"/>
          </a:bodyPr>
          <a:lstStyle/>
          <a:p>
            <a:pPr marL="0" indent="0">
              <a:buNone/>
            </a:pPr>
            <a:r>
              <a:rPr lang="da-DK" sz="2800" dirty="0"/>
              <a:t>”En Fritidshjemslærerinde fandtes af Bestyrerinden inde i sit Værelse i Stedet for Børnehuset, læsende i en Børnepsykologi. ”Jeg har fået saadan en vanskelig Dreng, saa jeg maatte havde fat i Bogen”. En anden skrev: ”Hvor er det sandt, at det ikke nytter at komme med Bogen ind til Børnene. Det er jo af Børnene, vi skal lære.” – Hvem havde ret? Kendskab til Barnet giver Begrænsning, forudfattet Mening, Fare for Skævhed i Opdragelsen. Dagligt Samliv i Pligtfølelse over for Barnet, Baaret af en ansvarsfyldt Kærlighed og Interesse for barnet, giver lidt efter lidt det Kendskab, hvorpaa der kan bygges, den Erfaring, som ikke glemmes, som giver Klarhed i det pædagogiske Arbejde, Fasthed og Omhu i Fremgangsmaaden”. </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786063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1930’erne-1940’erne</a:t>
            </a:r>
            <a:br>
              <a:rPr lang="en-GB" sz="2800" dirty="0"/>
            </a:br>
            <a:r>
              <a:rPr lang="en-GB" sz="2800" dirty="0"/>
              <a:t> – </a:t>
            </a:r>
            <a:r>
              <a:rPr lang="en-GB" sz="2800" u="sng" dirty="0"/>
              <a:t>praktisk erfaring og teoretisk viden, psykologi</a:t>
            </a:r>
            <a:r>
              <a:rPr lang="en-GB" sz="2800" dirty="0"/>
              <a:t>, forstander Beck, 1945</a:t>
            </a:r>
            <a:endParaRPr lang="da-DK" sz="2800" dirty="0"/>
          </a:p>
        </p:txBody>
      </p:sp>
      <p:sp>
        <p:nvSpPr>
          <p:cNvPr id="3" name="Pladsholder til indhold 2"/>
          <p:cNvSpPr>
            <a:spLocks noGrp="1"/>
          </p:cNvSpPr>
          <p:nvPr>
            <p:ph idx="1"/>
          </p:nvPr>
        </p:nvSpPr>
        <p:spPr/>
        <p:txBody>
          <a:bodyPr>
            <a:normAutofit fontScale="85000" lnSpcReduction="20000"/>
          </a:bodyPr>
          <a:lstStyle/>
          <a:p>
            <a:pPr marL="0" indent="0">
              <a:buNone/>
            </a:pPr>
            <a:r>
              <a:rPr lang="da-DK" sz="2800" dirty="0"/>
              <a:t>”Derfor maa det praktiske altid lægges til Grund for det teoretiske. Derfor kan jeg ikke undlade at bære Frygt for den stærke Vægt, der i stigende Grad lægges på boglig psykologisk Uddannelse med dertil hørende Eksamen i Henhold til visse Bøger. Som teologisk Uddannelse meget let begrænser den frie Tilegnelse af aandelige Fænomener, saaledes vil psykologisk Uddannelse saare let føre til ufrisk bundet, overlegent Møde med Barnet. Moderen lærer Barnet at kende fra dets første Fødselsdag og maa ved omhyggelig Iagttagelse finde Vej frem i Arbejdet med det. At Erfaring saa kan og bør befrugtes ved det af andre givne Erfaringsstof, er en naturlig Ting. Men det er fra Hjertet – og ikke fra det tillærte – at Livet udgaar, og det er indefra, at Kræfterne til sund Tænkning og værdifuld Kendskab skal sættes i Gang”.</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7262503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1930’erne-1940’erne</a:t>
            </a:r>
            <a:br>
              <a:rPr lang="en-GB" sz="2800" dirty="0"/>
            </a:br>
            <a:r>
              <a:rPr lang="en-GB" sz="2800" dirty="0"/>
              <a:t> – </a:t>
            </a:r>
            <a:r>
              <a:rPr lang="en-GB" sz="2800" u="sng" dirty="0"/>
              <a:t>praktisk erfaring og teoretisk viden</a:t>
            </a:r>
            <a:r>
              <a:rPr lang="en-GB" sz="2800" dirty="0"/>
              <a:t>, sem. forstander Anna Wulff, 1934</a:t>
            </a:r>
            <a:endParaRPr lang="da-DK" sz="2800" dirty="0"/>
          </a:p>
        </p:txBody>
      </p:sp>
      <p:sp>
        <p:nvSpPr>
          <p:cNvPr id="3" name="Pladsholder til indhold 2"/>
          <p:cNvSpPr>
            <a:spLocks noGrp="1"/>
          </p:cNvSpPr>
          <p:nvPr>
            <p:ph idx="1"/>
          </p:nvPr>
        </p:nvSpPr>
        <p:spPr>
          <a:xfrm>
            <a:off x="457200" y="1600200"/>
            <a:ext cx="8229600" cy="4925144"/>
          </a:xfrm>
        </p:spPr>
        <p:txBody>
          <a:bodyPr>
            <a:normAutofit fontScale="92500" lnSpcReduction="20000"/>
          </a:bodyPr>
          <a:lstStyle/>
          <a:p>
            <a:pPr marL="0" indent="0">
              <a:buNone/>
            </a:pPr>
            <a:r>
              <a:rPr lang="da-DK" sz="2400" dirty="0"/>
              <a:t>”Jeg er ikke blind for, at Kravet om en </a:t>
            </a:r>
            <a:r>
              <a:rPr lang="da-DK" sz="2400" i="1" dirty="0"/>
              <a:t>Faguddannelse</a:t>
            </a:r>
            <a:r>
              <a:rPr lang="da-DK" sz="2400" dirty="0"/>
              <a:t> for alle Opdragere, svarerende til den, enhver Lærer maa gennemgaa, vilde støde paa store Vanskeligheder. Alene den Kreds, som her er samlet, repræsenterer de forskelligste Arbejdsgrene inden for Børneforsorgens Alderstrin, lige fra Spædbarnet til den unge i 18-21 Aars Alderen, forskellige efter Børnenes sjælelige og aandelige Udvikling, fra de normale til de aandelige defekte, – de nervøse og psykopatiske Børn ikke at forglemme! – og forskellige efter de sociale Forhold, som gør en værnende Opdragelse nødvendig. Kort sagt: </a:t>
            </a:r>
            <a:r>
              <a:rPr lang="da-DK" sz="2400" i="1" dirty="0"/>
              <a:t>de nødstedte Børn </a:t>
            </a:r>
            <a:r>
              <a:rPr lang="da-DK" sz="2400" dirty="0"/>
              <a:t>– for at bruge Ludvig Becks Udtryk – alle uden Undtagelse kræver de en særlig Opdragelse, og deres Opdragere bør derfor have en Særuddannelse, hvis Fundament ganske vist altid maa blive Kendskabet til det </a:t>
            </a:r>
            <a:r>
              <a:rPr lang="da-DK" sz="2400" i="1" dirty="0"/>
              <a:t>normale</a:t>
            </a:r>
            <a:r>
              <a:rPr lang="da-DK" sz="2400" dirty="0"/>
              <a:t> Sjæleliv og fremfor alt til Barnenaturen i de første grundlæggende Aar. (…) Men vi kan ikke stille Teori og Praksis op som to for hinanden fremmede eller endog modstridende Verdener. Jeg tør sige, at jeg i Arbejdet med mine Smaabørn i 3-7 Aars Alderen har faaet megen Hjælp fra Børnepsykologien, der har vist mig, at meget af det, jeg maaske intuitivt anede, er Realiteter”.</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0803561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1930’erne-1940’erne</a:t>
            </a:r>
            <a:br>
              <a:rPr lang="en-GB" sz="2800" dirty="0"/>
            </a:br>
            <a:r>
              <a:rPr lang="en-GB" sz="2800" dirty="0"/>
              <a:t>- </a:t>
            </a:r>
            <a:r>
              <a:rPr lang="en-GB" sz="2800" u="sng" dirty="0"/>
              <a:t>psykiatri og psykologi</a:t>
            </a:r>
            <a:r>
              <a:rPr lang="en-GB" sz="2800" dirty="0"/>
              <a:t>, forstander Ravn Thomsen, 1948</a:t>
            </a:r>
            <a:endParaRPr lang="da-DK" sz="2800" dirty="0"/>
          </a:p>
        </p:txBody>
      </p:sp>
      <p:sp>
        <p:nvSpPr>
          <p:cNvPr id="3" name="Pladsholder til indhold 2"/>
          <p:cNvSpPr>
            <a:spLocks noGrp="1"/>
          </p:cNvSpPr>
          <p:nvPr>
            <p:ph idx="1"/>
          </p:nvPr>
        </p:nvSpPr>
        <p:spPr/>
        <p:txBody>
          <a:bodyPr>
            <a:normAutofit lnSpcReduction="10000"/>
          </a:bodyPr>
          <a:lstStyle/>
          <a:p>
            <a:pPr marL="0" indent="0">
              <a:buNone/>
            </a:pPr>
            <a:r>
              <a:rPr lang="da-DK" sz="2800" dirty="0"/>
              <a:t>Sociallæge Kjems til lyd for, at børn, der er anbragt på børnehjem, skal følges af en psykiater, som også kan give lederen sagkyndig bistand og foreslår dette på børnesagsmødet på Nyborg Strand i 1948.</a:t>
            </a:r>
          </a:p>
          <a:p>
            <a:pPr marL="0" indent="0">
              <a:buNone/>
            </a:pPr>
            <a:r>
              <a:rPr lang="da-DK" sz="2800" dirty="0"/>
              <a:t>Han får følgende reaktion fra forstander Ravn Thomsen: </a:t>
            </a:r>
          </a:p>
          <a:p>
            <a:pPr marL="0" indent="0">
              <a:buNone/>
            </a:pPr>
            <a:endParaRPr lang="da-DK" sz="2800" dirty="0"/>
          </a:p>
          <a:p>
            <a:pPr marL="0" indent="0">
              <a:buNone/>
            </a:pPr>
            <a:r>
              <a:rPr lang="da-DK" sz="2800" dirty="0"/>
              <a:t>”I gamle dage – og de er saamænd slet ikke saa gamle – mente man, at Kærlighed til Barnet og den rigtige Interesse var tilstrækkeligt Grundlag for at gaa ind i Børnesagsarbejdet”. </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1016629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1930’erne-1940’erne</a:t>
            </a:r>
            <a:br>
              <a:rPr lang="en-GB" sz="2800" dirty="0"/>
            </a:br>
            <a:r>
              <a:rPr lang="en-GB" sz="2800" dirty="0"/>
              <a:t> – </a:t>
            </a:r>
            <a:r>
              <a:rPr lang="en-GB" sz="2800" u="sng" dirty="0"/>
              <a:t>psykiatri og psykologi</a:t>
            </a:r>
            <a:r>
              <a:rPr lang="en-GB" sz="2800" dirty="0"/>
              <a:t>, forstander Inge Oldenburg, 1949</a:t>
            </a:r>
            <a:endParaRPr lang="da-DK" sz="2800" dirty="0"/>
          </a:p>
        </p:txBody>
      </p:sp>
      <p:sp>
        <p:nvSpPr>
          <p:cNvPr id="3" name="Pladsholder til indhold 2"/>
          <p:cNvSpPr>
            <a:spLocks noGrp="1"/>
          </p:cNvSpPr>
          <p:nvPr>
            <p:ph idx="1"/>
          </p:nvPr>
        </p:nvSpPr>
        <p:spPr/>
        <p:txBody>
          <a:bodyPr>
            <a:normAutofit/>
          </a:bodyPr>
          <a:lstStyle/>
          <a:p>
            <a:pPr marL="0" indent="0">
              <a:buNone/>
            </a:pPr>
            <a:r>
              <a:rPr lang="da-DK" sz="2800" dirty="0"/>
              <a:t>”Den [psykologien] har lært os en mængde positivt om frigørelse og udvikling af kræfter og tro på gode muligheder. Samtidig føles det dog ofte, som om der er værdier, der trues… Som hidtil har været brugt i kampen for menneskets værdighed og benævnt pligtfølelse, ansvarsbevidsthed, selvfornægtelse og offervilje… Men heroverfor taler psykologien om pligt og ansvar, der pålægges et menneske udefra som noget tungt og hæmmende”. </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3073103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1930’erne-1940’erne</a:t>
            </a:r>
            <a:br>
              <a:rPr lang="en-GB" sz="2800" dirty="0"/>
            </a:br>
            <a:r>
              <a:rPr lang="en-GB" sz="2800" dirty="0"/>
              <a:t> – </a:t>
            </a:r>
            <a:r>
              <a:rPr lang="en-GB" sz="2800" u="sng" dirty="0"/>
              <a:t>uddannelse som vejen til anseelse/løn</a:t>
            </a:r>
            <a:r>
              <a:rPr lang="en-GB" sz="2800" dirty="0"/>
              <a:t>, forstander Boelskifte, Spandager, 1944</a:t>
            </a:r>
            <a:endParaRPr lang="da-DK" sz="2800" dirty="0"/>
          </a:p>
        </p:txBody>
      </p:sp>
      <p:sp>
        <p:nvSpPr>
          <p:cNvPr id="3" name="Pladsholder til indhold 2"/>
          <p:cNvSpPr>
            <a:spLocks noGrp="1"/>
          </p:cNvSpPr>
          <p:nvPr>
            <p:ph idx="1"/>
          </p:nvPr>
        </p:nvSpPr>
        <p:spPr/>
        <p:txBody>
          <a:bodyPr>
            <a:normAutofit lnSpcReduction="10000"/>
          </a:bodyPr>
          <a:lstStyle/>
          <a:p>
            <a:pPr marL="0" indent="0">
              <a:buNone/>
            </a:pPr>
            <a:r>
              <a:rPr lang="da-DK" sz="2800" dirty="0"/>
              <a:t>”Flere Gange har man i Aviserne, naar Medhjælpermanglen paa Opdragelseshjemmene har været omtalt, kunne læse, at de forskellige Hjem maatte nøjes med ”Andenrangsfolk”, da ingen anstændige vilde binde sig til et saa ringe betalt Arbejde. (…) Det kan for disse Folk være irriterende at se den Slags Udtalelser, og ingen kan derfor være mere interesserede i Uddannelse end netop Medhjælperne selv. (…) Uddannelses- og Lønspørgsmålet vil derfor være kædet så tæt sammen, at man vanskeligt kan løse det ene uden samtidig at tage fat på det andet.”</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37308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dirty="0"/>
              <a:t>Debatten i</a:t>
            </a:r>
            <a:r>
              <a:rPr lang="en-GB" dirty="0"/>
              <a:t> 1930’erne-1940’erne - opsummering</a:t>
            </a:r>
            <a:endParaRPr lang="da-DK" dirty="0"/>
          </a:p>
        </p:txBody>
      </p:sp>
      <p:sp>
        <p:nvSpPr>
          <p:cNvPr id="3" name="Pladsholder til indhold 2"/>
          <p:cNvSpPr>
            <a:spLocks noGrp="1"/>
          </p:cNvSpPr>
          <p:nvPr>
            <p:ph idx="1"/>
          </p:nvPr>
        </p:nvSpPr>
        <p:spPr/>
        <p:txBody>
          <a:bodyPr>
            <a:normAutofit fontScale="92500" lnSpcReduction="20000"/>
          </a:bodyPr>
          <a:lstStyle/>
          <a:p>
            <a:r>
              <a:rPr lang="da-DK" dirty="0"/>
              <a:t>uddannelse opfattes i stigende grad som nødvendig</a:t>
            </a:r>
          </a:p>
          <a:p>
            <a:r>
              <a:rPr lang="da-DK" dirty="0"/>
              <a:t>stor uenighed om private kontra statslige uddannelser i 1940’erne</a:t>
            </a:r>
          </a:p>
          <a:p>
            <a:r>
              <a:rPr lang="da-DK" dirty="0"/>
              <a:t>prioriteringen af engagement/praktisk erfaring overfor teoretisk viden eksisterer stadig </a:t>
            </a:r>
          </a:p>
          <a:p>
            <a:r>
              <a:rPr lang="da-DK" dirty="0"/>
              <a:t>teori/boglig viden opfattes som psykologi og mange er skeptiske</a:t>
            </a:r>
          </a:p>
          <a:p>
            <a:r>
              <a:rPr lang="da-DK" dirty="0"/>
              <a:t>flere aktører i debatten i disse årtier, herunder fagforeningsfolk</a:t>
            </a:r>
          </a:p>
          <a:p>
            <a:endParaRPr lang="da-DK" dirty="0"/>
          </a:p>
        </p:txBody>
      </p:sp>
      <p:sp>
        <p:nvSpPr>
          <p:cNvPr id="4" name="Pladsholder til slidenummer 3"/>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8209924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a-DK" dirty="0"/>
          </a:p>
        </p:txBody>
      </p:sp>
      <p:sp>
        <p:nvSpPr>
          <p:cNvPr id="3" name="Pladsholder til indhold 2"/>
          <p:cNvSpPr>
            <a:spLocks noGrp="1"/>
          </p:cNvSpPr>
          <p:nvPr>
            <p:ph idx="1"/>
          </p:nvPr>
        </p:nvSpPr>
        <p:spPr/>
        <p:txBody>
          <a:bodyPr>
            <a:normAutofit/>
          </a:bodyPr>
          <a:lstStyle/>
          <a:p>
            <a:pPr marL="0" indent="0" algn="ctr">
              <a:buNone/>
            </a:pPr>
            <a:endParaRPr lang="da-DK" sz="6000" dirty="0"/>
          </a:p>
          <a:p>
            <a:pPr marL="0" indent="0" algn="ctr">
              <a:buNone/>
            </a:pPr>
            <a:r>
              <a:rPr lang="da-DK" sz="6000" dirty="0"/>
              <a:t>1950’erne-1960’erne</a:t>
            </a:r>
          </a:p>
        </p:txBody>
      </p:sp>
      <p:sp>
        <p:nvSpPr>
          <p:cNvPr id="5" name="Pladsholder til slidenumm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37363472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Kurser/uddannelser i</a:t>
            </a:r>
            <a:r>
              <a:rPr lang="en-GB" sz="2800" dirty="0"/>
              <a:t> 1950’erne-1960’erne</a:t>
            </a:r>
            <a:endParaRPr lang="da-DK" sz="2800" dirty="0"/>
          </a:p>
        </p:txBody>
      </p:sp>
      <p:sp>
        <p:nvSpPr>
          <p:cNvPr id="3" name="Pladsholder til indhold 2"/>
          <p:cNvSpPr>
            <a:spLocks noGrp="1"/>
          </p:cNvSpPr>
          <p:nvPr>
            <p:ph idx="1"/>
          </p:nvPr>
        </p:nvSpPr>
        <p:spPr/>
        <p:txBody>
          <a:bodyPr>
            <a:normAutofit fontScale="25000" lnSpcReduction="20000"/>
          </a:bodyPr>
          <a:lstStyle/>
          <a:p>
            <a:r>
              <a:rPr lang="da-DK" sz="9600" dirty="0"/>
              <a:t>1950’erne- 1960erne: Nyborgmøder, Marts-Kursus og forskellige andre typer af kortere kurser</a:t>
            </a:r>
          </a:p>
          <a:p>
            <a:r>
              <a:rPr lang="da-DK" sz="9600" dirty="0"/>
              <a:t>1952 etablering af fortsættelsesseminariet, senere Socialpædagogisk Højskole – udvides fra 7 til 10 mdr. i 1955 </a:t>
            </a:r>
          </a:p>
          <a:p>
            <a:r>
              <a:rPr lang="da-DK" sz="9600" dirty="0"/>
              <a:t>1955 betænkning fra 1947-udvalget</a:t>
            </a:r>
          </a:p>
          <a:p>
            <a:r>
              <a:rPr lang="da-DK" sz="9600" dirty="0"/>
              <a:t>1956, ny møderække, Krogerupmøder, initieret og arrangeret samt finansieret af Direktoratet mhp. at opruste børneforsorgen</a:t>
            </a:r>
          </a:p>
          <a:p>
            <a:r>
              <a:rPr lang="da-DK" sz="9600" dirty="0"/>
              <a:t>1958 oprettelse af Børneforsorgsskolen Jægerspris</a:t>
            </a:r>
          </a:p>
          <a:p>
            <a:r>
              <a:rPr lang="da-DK" sz="9600" dirty="0"/>
              <a:t>1962 betænkning og 1964 betænkning om grunduddannelser, 2-årig</a:t>
            </a:r>
          </a:p>
          <a:p>
            <a:r>
              <a:rPr lang="da-DK" sz="9600" dirty="0"/>
              <a:t>1958-1971 oprettelse af 10 børneforsorgsseminarier rundt i landet</a:t>
            </a:r>
          </a:p>
          <a:p>
            <a:pPr marL="0" indent="0">
              <a:buNone/>
            </a:pPr>
            <a:endParaRPr lang="da-DK" dirty="0"/>
          </a:p>
        </p:txBody>
      </p:sp>
      <p:sp>
        <p:nvSpPr>
          <p:cNvPr id="5" name="Pladsholder til slidenumm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40880956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3100" dirty="0"/>
              <a:t>Børneforsorgsseminarier i 1958-1971</a:t>
            </a:r>
            <a:r>
              <a:rPr lang="da-DK" dirty="0"/>
              <a:t> </a:t>
            </a:r>
          </a:p>
        </p:txBody>
      </p:sp>
      <p:sp>
        <p:nvSpPr>
          <p:cNvPr id="3" name="Pladsholder til indhold 2"/>
          <p:cNvSpPr>
            <a:spLocks noGrp="1"/>
          </p:cNvSpPr>
          <p:nvPr>
            <p:ph idx="1"/>
          </p:nvPr>
        </p:nvSpPr>
        <p:spPr/>
        <p:txBody>
          <a:bodyPr>
            <a:normAutofit fontScale="70000" lnSpcReduction="20000"/>
          </a:bodyPr>
          <a:lstStyle/>
          <a:p>
            <a:r>
              <a:rPr lang="da-DK" dirty="0"/>
              <a:t>Jægerspris i 1958</a:t>
            </a:r>
          </a:p>
          <a:p>
            <a:r>
              <a:rPr lang="da-DK" dirty="0"/>
              <a:t>Hindholm Højskole i 1960</a:t>
            </a:r>
          </a:p>
          <a:p>
            <a:r>
              <a:rPr lang="da-DK" dirty="0"/>
              <a:t>Bagsværd i 1963 </a:t>
            </a:r>
          </a:p>
          <a:p>
            <a:r>
              <a:rPr lang="da-DK" dirty="0"/>
              <a:t>Skovtofte i 1965 </a:t>
            </a:r>
          </a:p>
          <a:p>
            <a:r>
              <a:rPr lang="da-DK" dirty="0"/>
              <a:t>Århusseminariet i 1967 </a:t>
            </a:r>
          </a:p>
          <a:p>
            <a:r>
              <a:rPr lang="da-DK" dirty="0"/>
              <a:t>Odenseseminariet i 1967</a:t>
            </a:r>
          </a:p>
          <a:p>
            <a:r>
              <a:rPr lang="da-DK" dirty="0"/>
              <a:t>Ålborgseminariet i 1968 </a:t>
            </a:r>
          </a:p>
          <a:p>
            <a:r>
              <a:rPr lang="da-DK" dirty="0"/>
              <a:t>Københavnseminariet i 1969 </a:t>
            </a:r>
          </a:p>
          <a:p>
            <a:r>
              <a:rPr lang="da-DK" dirty="0"/>
              <a:t>Et hold for børneforsorgsarbejdere på seminariet i Ikast i 1971 </a:t>
            </a:r>
          </a:p>
          <a:p>
            <a:r>
              <a:rPr lang="da-DK" dirty="0"/>
              <a:t>Esbjerg i 1971</a:t>
            </a:r>
          </a:p>
          <a:p>
            <a:endParaRPr lang="da-DK" dirty="0"/>
          </a:p>
          <a:p>
            <a:pPr marL="0" indent="0">
              <a:buNone/>
            </a:pPr>
            <a:r>
              <a:rPr lang="da-DK" dirty="0"/>
              <a:t>Stor selvstændighed, forskellig kultur, to ‘styret af’ Kristelig Forening, mange forstandere på seminarier var psykologer  </a:t>
            </a:r>
          </a:p>
        </p:txBody>
      </p:sp>
      <p:sp>
        <p:nvSpPr>
          <p:cNvPr id="5" name="Pladsholder til slidenumm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17193080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dirty="0"/>
              <a:t>Uddannelse i 1950’erne-1960’erne - opsummering</a:t>
            </a:r>
          </a:p>
        </p:txBody>
      </p:sp>
      <p:sp>
        <p:nvSpPr>
          <p:cNvPr id="3" name="Pladsholder til indhold 2"/>
          <p:cNvSpPr>
            <a:spLocks noGrp="1"/>
          </p:cNvSpPr>
          <p:nvPr>
            <p:ph idx="1"/>
          </p:nvPr>
        </p:nvSpPr>
        <p:spPr/>
        <p:txBody>
          <a:bodyPr>
            <a:normAutofit lnSpcReduction="10000"/>
          </a:bodyPr>
          <a:lstStyle/>
          <a:p>
            <a:r>
              <a:rPr lang="da-DK" dirty="0"/>
              <a:t>Statsligt ansvar for uddannelse, men med stor selvforvaltning til de enkelte seminarier</a:t>
            </a:r>
          </a:p>
          <a:p>
            <a:r>
              <a:rPr lang="da-DK" dirty="0"/>
              <a:t>Socialministeriet ser uddannelse som vejen til forbedring af forholdene i børneforsorgen</a:t>
            </a:r>
          </a:p>
          <a:p>
            <a:r>
              <a:rPr lang="da-DK" dirty="0"/>
              <a:t>Oprustning af den centrale forvaltning og mere samarbejde mellem stat og private, også om kortere kurser</a:t>
            </a:r>
          </a:p>
          <a:p>
            <a:r>
              <a:rPr lang="da-DK" dirty="0"/>
              <a:t>Psykologi vinder i stigende grad indpas både på korte og længerevarende kurser</a:t>
            </a:r>
          </a:p>
        </p:txBody>
      </p:sp>
      <p:sp>
        <p:nvSpPr>
          <p:cNvPr id="4" name="Pladsholder til slidenummer 3"/>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3500542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boks 6"/>
          <p:cNvSpPr txBox="1"/>
          <p:nvPr/>
        </p:nvSpPr>
        <p:spPr>
          <a:xfrm>
            <a:off x="539552" y="548680"/>
            <a:ext cx="8143932" cy="6247864"/>
          </a:xfrm>
          <a:prstGeom prst="rect">
            <a:avLst/>
          </a:prstGeom>
          <a:noFill/>
        </p:spPr>
        <p:txBody>
          <a:bodyPr wrap="square" rtlCol="0">
            <a:spAutoFit/>
          </a:bodyPr>
          <a:lstStyle/>
          <a:p>
            <a:pPr marL="342900" marR="0" lvl="0" indent="-342900" algn="l" defTabSz="914400" rtl="0" eaLnBrk="1" fontAlgn="auto" latinLnBrk="0" hangingPunct="1">
              <a:lnSpc>
                <a:spcPts val="2400"/>
              </a:lnSpc>
              <a:spcBef>
                <a:spcPts val="0"/>
              </a:spcBef>
              <a:spcAft>
                <a:spcPts val="24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a:ea typeface="+mn-ea"/>
                <a:cs typeface="+mn-cs"/>
              </a:rPr>
              <a:t>Vidensformer og indhold i viden 1950’erne-1960’erne - opsummering                                                                         </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Værdibaserede vidensformer  – etik og moral via kristendom, og et bredere socialt engagement er grundlaget for arbejdet i børneforsorgen</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Erfaringsbaserede vidensformer</a:t>
            </a:r>
            <a:r>
              <a:rPr kumimoji="0" lang="en-GB" sz="2400" b="0" i="0" u="none" strike="noStrike" kern="1200" cap="none" spc="0" normalizeH="0" baseline="0" noProof="0" dirty="0">
                <a:ln>
                  <a:noFill/>
                </a:ln>
                <a:solidFill>
                  <a:prstClr val="black"/>
                </a:solidFill>
                <a:effectLst/>
                <a:uLnTx/>
                <a:uFillTx/>
                <a:latin typeface="Calibri"/>
                <a:ea typeface="+mn-ea"/>
                <a:cs typeface="+mn-cs"/>
              </a:rPr>
              <a:t> – learning by doing, praktik </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da-DK" sz="2400" b="0" i="0" u="none" strike="noStrike" kern="1200" cap="none" spc="0" normalizeH="0" baseline="0" noProof="0" dirty="0">
                <a:ln>
                  <a:noFill/>
                </a:ln>
                <a:solidFill>
                  <a:prstClr val="black"/>
                </a:solidFill>
                <a:effectLst/>
                <a:uLnTx/>
                <a:uFillTx/>
                <a:latin typeface="Calibri"/>
                <a:ea typeface="+mn-ea"/>
                <a:cs typeface="+mn-cs"/>
              </a:rPr>
              <a:t>Praktiske/håndværksmæssige vidensformer (fx viden om sport, fritidsaktiviteter, håndarbejde mv.)</a:t>
            </a: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da-DK" sz="2400" b="0" i="0" u="none" strike="noStrike" kern="1200" cap="none" spc="0" normalizeH="0" baseline="0" noProof="0" dirty="0">
                <a:ln>
                  <a:noFill/>
                </a:ln>
                <a:solidFill>
                  <a:prstClr val="black"/>
                </a:solidFill>
                <a:effectLst/>
                <a:uLnTx/>
                <a:uFillTx/>
                <a:latin typeface="Calibri"/>
                <a:ea typeface="+mn-ea"/>
                <a:cs typeface="+mn-cs"/>
              </a:rPr>
              <a:t>Videnskabelige vidensformer </a:t>
            </a:r>
            <a:r>
              <a:rPr kumimoji="0" lang="en-GB" sz="2400" b="0" i="0" u="none" strike="noStrike" kern="1200" cap="none" spc="0" normalizeH="0" baseline="0" noProof="0" dirty="0">
                <a:ln>
                  <a:noFill/>
                </a:ln>
                <a:solidFill>
                  <a:prstClr val="black"/>
                </a:solidFill>
                <a:effectLst/>
                <a:uLnTx/>
                <a:uFillTx/>
                <a:latin typeface="Calibri"/>
                <a:ea typeface="+mn-ea"/>
                <a:cs typeface="+mn-cs"/>
              </a:rPr>
              <a:t>– børnepsykologi og test, kategoriseringer/test af målgruppen –  megen modstand og skepsis</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Indhold – fokus på målgruppen og formålet – opdragelse og normalisering</a:t>
            </a:r>
          </a:p>
          <a:p>
            <a:pPr marL="342900" marR="0" lvl="0" indent="-342900" algn="l" defTabSz="914400" rtl="0" eaLnBrk="1" fontAlgn="auto" latinLnBrk="0" hangingPunct="1">
              <a:lnSpc>
                <a:spcPts val="2400"/>
              </a:lnSpc>
              <a:spcBef>
                <a:spcPts val="0"/>
              </a:spcBef>
              <a:spcAft>
                <a:spcPts val="2400"/>
              </a:spcAft>
              <a:buClrTx/>
              <a:buSzTx/>
              <a:buFont typeface="Arial"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Pladsholder til slidenumm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2815555151"/>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1950’erne-1960’erne</a:t>
            </a:r>
            <a:endParaRPr lang="da-DK" sz="2800" dirty="0"/>
          </a:p>
        </p:txBody>
      </p:sp>
      <p:sp>
        <p:nvSpPr>
          <p:cNvPr id="3" name="Pladsholder til indhold 2"/>
          <p:cNvSpPr>
            <a:spLocks noGrp="1"/>
          </p:cNvSpPr>
          <p:nvPr>
            <p:ph idx="1"/>
          </p:nvPr>
        </p:nvSpPr>
        <p:spPr/>
        <p:txBody>
          <a:bodyPr>
            <a:normAutofit/>
          </a:bodyPr>
          <a:lstStyle/>
          <a:p>
            <a:r>
              <a:rPr lang="da-DK" sz="2800" dirty="0"/>
              <a:t>det personlige engagement</a:t>
            </a:r>
          </a:p>
          <a:p>
            <a:r>
              <a:rPr lang="da-DK" sz="2800" dirty="0"/>
              <a:t>private og statslige uddannelser skal nu samarbejde, ikke et enten eller </a:t>
            </a:r>
          </a:p>
          <a:p>
            <a:r>
              <a:rPr lang="da-DK" sz="2800" dirty="0"/>
              <a:t>prioriteringen af praktisk erfaring og teoretisk viden, herunder diskussioner af etik og psykologi</a:t>
            </a:r>
          </a:p>
          <a:p>
            <a:r>
              <a:rPr lang="da-DK" sz="2800" dirty="0"/>
              <a:t>uddannelse som vejen til fornyelse af børneforsorgen</a:t>
            </a:r>
          </a:p>
        </p:txBody>
      </p:sp>
      <p:sp>
        <p:nvSpPr>
          <p:cNvPr id="5" name="Pladsholder til slidenumm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36760258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1950’erne-1960’erne</a:t>
            </a:r>
            <a:br>
              <a:rPr lang="en-GB" sz="2800" dirty="0"/>
            </a:br>
            <a:r>
              <a:rPr lang="en-GB" sz="2800" u="sng" dirty="0"/>
              <a:t>det personlige engagement</a:t>
            </a:r>
            <a:r>
              <a:rPr lang="en-GB" sz="2800" dirty="0"/>
              <a:t>, forstander Poul Billgren, 1952</a:t>
            </a:r>
            <a:br>
              <a:rPr lang="en-GB" sz="2800" dirty="0"/>
            </a:br>
            <a:endParaRPr lang="da-DK" sz="2800" dirty="0"/>
          </a:p>
        </p:txBody>
      </p:sp>
      <p:sp>
        <p:nvSpPr>
          <p:cNvPr id="3" name="Pladsholder til indhold 2"/>
          <p:cNvSpPr>
            <a:spLocks noGrp="1"/>
          </p:cNvSpPr>
          <p:nvPr>
            <p:ph idx="1"/>
          </p:nvPr>
        </p:nvSpPr>
        <p:spPr>
          <a:xfrm>
            <a:off x="447773" y="1052736"/>
            <a:ext cx="8229600" cy="4741987"/>
          </a:xfrm>
        </p:spPr>
        <p:txBody>
          <a:bodyPr>
            <a:noAutofit/>
          </a:bodyPr>
          <a:lstStyle/>
          <a:p>
            <a:pPr marL="0" indent="0">
              <a:buNone/>
            </a:pPr>
            <a:r>
              <a:rPr lang="da-DK" sz="1900" dirty="0"/>
              <a:t>”Med liv og sjæl – En annonce i 1. september-nummeret af </a:t>
            </a:r>
            <a:r>
              <a:rPr lang="da-DK" sz="1900" i="1" dirty="0"/>
              <a:t>Børnesagens Tidende</a:t>
            </a:r>
            <a:r>
              <a:rPr lang="da-DK" sz="1900" dirty="0"/>
              <a:t> får mig til at sidde og fundere lidt midt i dagens larm. Et optagelseshjem søger praktisk mandlig medhjælper, der ”</a:t>
            </a:r>
            <a:r>
              <a:rPr lang="da-DK" sz="1900" i="1" dirty="0"/>
              <a:t>virkelig</a:t>
            </a:r>
            <a:r>
              <a:rPr lang="da-DK" sz="1900" dirty="0"/>
              <a:t> har lyst og evner” til at beskæftige drengene ved praktisk arbejde og i praktiske fag. Og teksten slutter: ”Det forudsættes, at vedkommende med liv og sjæl vil gå ind i dette arbejde for og med børnene.”</a:t>
            </a:r>
          </a:p>
          <a:p>
            <a:pPr marL="0" indent="0">
              <a:buNone/>
            </a:pPr>
            <a:r>
              <a:rPr lang="da-DK" sz="1900" dirty="0"/>
              <a:t>I en sådan – udmærket – tekst står der også noget </a:t>
            </a:r>
            <a:r>
              <a:rPr lang="da-DK" sz="1900" i="1" dirty="0"/>
              <a:t>mellem</a:t>
            </a:r>
            <a:r>
              <a:rPr lang="da-DK" sz="1900" dirty="0"/>
              <a:t> linjerne, og det er egentlig det, jeg faldt over. Manden skal </a:t>
            </a:r>
            <a:r>
              <a:rPr lang="da-DK" sz="1900" i="1" dirty="0"/>
              <a:t>virkelig</a:t>
            </a:r>
            <a:r>
              <a:rPr lang="da-DK" sz="1900" dirty="0"/>
              <a:t> have lyst til beskæftigelsesjobbet. (…) Jeg kender i hvert fald selv typen, der kun kræver og intet </a:t>
            </a:r>
            <a:r>
              <a:rPr lang="da-DK" sz="1900" i="1" dirty="0"/>
              <a:t>virkeligt</a:t>
            </a:r>
            <a:r>
              <a:rPr lang="da-DK" sz="1900" dirty="0"/>
              <a:t> har tænkt sig at yde. Hvor man er dårlig tjent med en sådan hjælp – værre end med slet ingen. Havde man ikke, i andre perioder, haft dem, der satte noget </a:t>
            </a:r>
            <a:r>
              <a:rPr lang="da-DK" sz="1900" i="1" dirty="0"/>
              <a:t>ind</a:t>
            </a:r>
            <a:r>
              <a:rPr lang="da-DK" sz="1900" dirty="0"/>
              <a:t> på dagens gerning, ville det hele unægtelig se sort ud. </a:t>
            </a:r>
          </a:p>
          <a:p>
            <a:pPr marL="0" indent="0">
              <a:buNone/>
            </a:pPr>
            <a:r>
              <a:rPr lang="da-DK" sz="1900" dirty="0"/>
              <a:t>”Det forudsættes, at vedkommende med liv og sjæl vil gå ind i dette arbejde.” Jeg standser et øjeblik ved ”livet og sjælen.” Ja, for i disse par ord ligger jo den dybeste hemmelighed begravet, m. h. t. om et børne- og ungdomsarbejde skal lykkes, og om hele hjemmets daglige liv skal blive frit, godt og udbytterigt”.</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7835028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1950’erne-1960’erne</a:t>
            </a:r>
            <a:br>
              <a:rPr lang="en-GB" sz="2800" dirty="0"/>
            </a:br>
            <a:r>
              <a:rPr lang="en-GB" sz="2800" dirty="0"/>
              <a:t> – </a:t>
            </a:r>
            <a:r>
              <a:rPr lang="en-GB" sz="2800" u="sng" dirty="0"/>
              <a:t>privat-statslig</a:t>
            </a:r>
            <a:r>
              <a:rPr lang="en-GB" sz="2800" dirty="0"/>
              <a:t>, Mølbak, 1961</a:t>
            </a:r>
            <a:endParaRPr lang="da-DK" sz="2800" dirty="0"/>
          </a:p>
        </p:txBody>
      </p:sp>
      <p:sp>
        <p:nvSpPr>
          <p:cNvPr id="3" name="Pladsholder til indhold 2"/>
          <p:cNvSpPr>
            <a:spLocks noGrp="1"/>
          </p:cNvSpPr>
          <p:nvPr>
            <p:ph idx="1"/>
          </p:nvPr>
        </p:nvSpPr>
        <p:spPr/>
        <p:txBody>
          <a:bodyPr>
            <a:normAutofit lnSpcReduction="10000"/>
          </a:bodyPr>
          <a:lstStyle/>
          <a:p>
            <a:pPr marL="0" indent="0">
              <a:buNone/>
            </a:pPr>
            <a:r>
              <a:rPr lang="da-DK" sz="2400" dirty="0"/>
              <a:t>”I dag må man med beklagelse konstatere, at det varede meget længe før disse 2 parallelgående linier: den socialminiserielle og den private, forenedes. Megen kraft, der kunne være sat positivt ind i uddannelsesarbejdet, er spildt på grund af dette modsætningsforhold, men trods modsætningen skete der dog i årenes løb tilnærmelse på forskellige måder. Begyndelsen blev gjort i 1948, da socialministeriet anerkendte den daværende videregående uddannelse på Hindholm Højskole som betydningsfuld i pædagogisk henseende og gik med til, at der kunne ydes vikartilskud ved deltagelse i kursus. Ved socialministerielt cirkulære af 8. marts 1952 blev Hindholms daværende udvidede kursus i realiteten gjort til børneforsorgens grunduddannelse”.</a:t>
            </a:r>
            <a:endParaRPr lang="da-DK" sz="2800" dirty="0"/>
          </a:p>
        </p:txBody>
      </p:sp>
      <p:sp>
        <p:nvSpPr>
          <p:cNvPr id="5" name="Pladsholder til slidenumm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7273284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1950’erne-1960’erne</a:t>
            </a:r>
            <a:br>
              <a:rPr lang="en-GB" sz="2800" dirty="0"/>
            </a:br>
            <a:r>
              <a:rPr lang="en-GB" sz="2800" dirty="0"/>
              <a:t>– </a:t>
            </a:r>
            <a:r>
              <a:rPr lang="en-GB" sz="2800" u="sng" dirty="0"/>
              <a:t>privat-statslig</a:t>
            </a:r>
            <a:r>
              <a:rPr lang="en-GB" sz="2800" dirty="0"/>
              <a:t>, Kristelig Forening</a:t>
            </a:r>
            <a:br>
              <a:rPr lang="en-GB" sz="2800" dirty="0"/>
            </a:br>
            <a:endParaRPr lang="da-DK" sz="2800" dirty="0"/>
          </a:p>
        </p:txBody>
      </p:sp>
      <p:sp>
        <p:nvSpPr>
          <p:cNvPr id="3" name="Pladsholder til indhold 2"/>
          <p:cNvSpPr>
            <a:spLocks noGrp="1"/>
          </p:cNvSpPr>
          <p:nvPr>
            <p:ph idx="1"/>
          </p:nvPr>
        </p:nvSpPr>
        <p:spPr/>
        <p:txBody>
          <a:bodyPr>
            <a:normAutofit/>
          </a:bodyPr>
          <a:lstStyle/>
          <a:p>
            <a:pPr marL="0" indent="0">
              <a:buNone/>
            </a:pPr>
            <a:r>
              <a:rPr lang="da-DK" sz="2400" dirty="0"/>
              <a:t>”I første halvdel af 1960’erne blev den mistro, der herskede i Foreningen [Kristelig Forening] til ”eksperterne” [Direktoratet] forvandlet til tillid, nogenlunde i takt med de nye krav, der stilles… eller måske snarere i takt med de bevillinger, der gives til det enkelte hjem”.</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7696017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1950’erne-1960’erne</a:t>
            </a:r>
            <a:br>
              <a:rPr lang="en-GB" sz="2800" dirty="0"/>
            </a:br>
            <a:r>
              <a:rPr lang="en-GB" sz="2800" u="sng" dirty="0"/>
              <a:t>om teori-praksis-etik</a:t>
            </a:r>
            <a:r>
              <a:rPr lang="en-GB" sz="2800" dirty="0"/>
              <a:t>, forstander Halvdor Hald, 1956</a:t>
            </a:r>
            <a:br>
              <a:rPr lang="en-GB" sz="2800" dirty="0"/>
            </a:br>
            <a:endParaRPr lang="da-DK" sz="2800" dirty="0"/>
          </a:p>
        </p:txBody>
      </p:sp>
      <p:sp>
        <p:nvSpPr>
          <p:cNvPr id="3" name="Pladsholder til indhold 2"/>
          <p:cNvSpPr>
            <a:spLocks noGrp="1"/>
          </p:cNvSpPr>
          <p:nvPr>
            <p:ph idx="1"/>
          </p:nvPr>
        </p:nvSpPr>
        <p:spPr/>
        <p:txBody>
          <a:bodyPr>
            <a:normAutofit fontScale="70000" lnSpcReduction="20000"/>
          </a:bodyPr>
          <a:lstStyle/>
          <a:p>
            <a:pPr marL="0" indent="0">
              <a:buNone/>
            </a:pPr>
            <a:r>
              <a:rPr lang="da-DK" dirty="0"/>
              <a:t>”Man glæder sig over det klare syn for, at en teoretisk uddannelse alene ikke slår til, men at teori og praksis i denne sag må gå hånd i hånd; man mærker, at udvalget har været klar over, at man kan være lærd som en professor i pædagogik eller psykologi og alligevel være umulig som opdrager, og forstår, at uddannelsen er tilrettelagt i forskellige trin netop for at skille mellem egnede og uegnede. (…) Opdragergerningen kan man ikke stille sig udenfor, man må være impliceret i den med hele sin person, og al opdragelses inderste kerne må ligge i mødet med opdragerens person. Det er godt at have kendskab til pædagogik, men man kan ikke opdrage efter en lærebog. </a:t>
            </a:r>
          </a:p>
          <a:p>
            <a:pPr marL="0" indent="0">
              <a:buNone/>
            </a:pPr>
            <a:r>
              <a:rPr lang="da-DK" dirty="0"/>
              <a:t>På denne baggrund hæfter man sig ved faget etik. Man forstår meget vel, at navnet skyldes et kompromis. Der er nogle, som mener, at det er vold mod andre at undervise i en bestemt livsanskuelse, in casu kristendom, og der er andre, som mener, at man slet ikke kommer uden om det i et land, hvor kristendom i ca. 1000 år har været med til at præge tanke- og levesæt”.</a:t>
            </a:r>
            <a:endParaRPr lang="da-DK" sz="2800"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1108963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1950’erne-1960’erne</a:t>
            </a:r>
            <a:br>
              <a:rPr lang="en-GB" sz="2800" dirty="0"/>
            </a:br>
            <a:r>
              <a:rPr lang="en-GB" sz="2800" u="sng" dirty="0"/>
              <a:t>om teori-praksis-etik</a:t>
            </a:r>
            <a:r>
              <a:rPr lang="en-GB" sz="2800" dirty="0"/>
              <a:t>, rektor Mølbak, 1961</a:t>
            </a:r>
            <a:br>
              <a:rPr lang="en-GB" sz="2800" dirty="0"/>
            </a:br>
            <a:endParaRPr lang="da-DK" sz="2800" dirty="0"/>
          </a:p>
        </p:txBody>
      </p:sp>
      <p:sp>
        <p:nvSpPr>
          <p:cNvPr id="3" name="Pladsholder til indhold 2"/>
          <p:cNvSpPr>
            <a:spLocks noGrp="1"/>
          </p:cNvSpPr>
          <p:nvPr>
            <p:ph idx="1"/>
          </p:nvPr>
        </p:nvSpPr>
        <p:spPr/>
        <p:txBody>
          <a:bodyPr>
            <a:normAutofit fontScale="70000" lnSpcReduction="20000"/>
          </a:bodyPr>
          <a:lstStyle/>
          <a:p>
            <a:pPr marL="0" indent="0">
              <a:buNone/>
            </a:pPr>
            <a:r>
              <a:rPr lang="da-DK" dirty="0"/>
              <a:t>”Lærebog slår ikke til</a:t>
            </a:r>
          </a:p>
          <a:p>
            <a:pPr marL="0" indent="0">
              <a:buNone/>
            </a:pPr>
            <a:r>
              <a:rPr lang="da-DK" dirty="0"/>
              <a:t>Lad mig i denne forbindelse fremhæve, at pædagogik og psykologi i højere grad er tilegnelsesfag end indlæringsfag. Det drejer sig først og fremmest om gennem kundskaber at nå til en holdning – at udvikle en personlig indstilling til arbejdet. I den konkrete opdragelsesinstitution forekommer der tilfælde, hvor man med fordel kan anvende en indlært teknik, f.eks. ved testning, men i hverdagens hundrede af pædagogiske situationer slår lærebogen alene ikke til. Her drejer det sig bl.a. om balance og afstemthed. Her er det afgørende, at man har tilegnet sig den forsorgspædagogiske etik. Lærebøger, faglige artikler, praksis, forsøgsarbejde, foredrag, gruppearbejde, selvvirksomhed, diskussion i og uden for undervisningstiden, skønlitterære skildringer o.m.a. er alt sammen midler, incitamenter, strømninger, der indgår i den formningsproces, der må foregå i den enkelte opdragers personlighed”.</a:t>
            </a:r>
            <a:endParaRPr lang="da-DK" sz="2800"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6377370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1950’erne-1960’erne</a:t>
            </a:r>
            <a:br>
              <a:rPr lang="en-GB" sz="2800" dirty="0"/>
            </a:br>
            <a:r>
              <a:rPr lang="en-GB" sz="2800" u="sng" dirty="0"/>
              <a:t>om teori-praksis-psykologi</a:t>
            </a:r>
            <a:r>
              <a:rPr lang="en-GB" sz="2800" dirty="0"/>
              <a:t>, sem.forstander Harald Smith, 1950 </a:t>
            </a:r>
            <a:br>
              <a:rPr lang="en-GB" sz="2800" dirty="0"/>
            </a:br>
            <a:endParaRPr lang="da-DK" sz="2800" dirty="0"/>
          </a:p>
        </p:txBody>
      </p:sp>
      <p:sp>
        <p:nvSpPr>
          <p:cNvPr id="3" name="Pladsholder til indhold 2"/>
          <p:cNvSpPr>
            <a:spLocks noGrp="1"/>
          </p:cNvSpPr>
          <p:nvPr>
            <p:ph idx="1"/>
          </p:nvPr>
        </p:nvSpPr>
        <p:spPr/>
        <p:txBody>
          <a:bodyPr>
            <a:normAutofit fontScale="77500" lnSpcReduction="20000"/>
          </a:bodyPr>
          <a:lstStyle/>
          <a:p>
            <a:pPr marL="0" indent="0">
              <a:buNone/>
            </a:pPr>
            <a:r>
              <a:rPr lang="da-DK" dirty="0"/>
              <a:t>”Den nødvendige betingelse for en virkelig fornyelse er, at der stilles større krav til uddannelsen. Her kan det i sandhed siges, at fornyelse tiltrænges. Mange hjælpere går ind til børneforsorgen uden nogen som helst uddannelsesmæssig adkomst til dette arbejde, og man er nødt til at tage imod dem, fordi man mangler arbejdskraft. Med hensyn til de forholdsvis veluddannede børnesagsarbejdere kan man derimod sige, at adskillige af dem har oplevet en pædagogisk fornyelse igennem børne- og ungdomspsykologien. Ganske vist er det alt for mange af disse, for hvem psykologien kun er halvt fordøjet og ukritisk tilegnet, hvilket kan føre til en ny form for ”seminarisme”. Man tror, at man ved alt om børn og unge, fordi man har læst nogle få bøger eller påhørt nogle radikalt prægede foredrag”.</a:t>
            </a:r>
            <a:endParaRPr lang="da-DK" sz="2800"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5604746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1950’erne-1960’erne</a:t>
            </a:r>
            <a:br>
              <a:rPr lang="en-GB" sz="2800" dirty="0"/>
            </a:br>
            <a:r>
              <a:rPr lang="en-GB" sz="2800" dirty="0"/>
              <a:t>- </a:t>
            </a:r>
            <a:r>
              <a:rPr lang="en-GB" sz="2800" u="sng" dirty="0"/>
              <a:t>opsummerende</a:t>
            </a:r>
            <a:r>
              <a:rPr lang="en-GB" sz="2800" dirty="0"/>
              <a:t>, Jørgen Helmstedt, redaktør på Børnesagspædagogen, 1966</a:t>
            </a:r>
            <a:endParaRPr lang="da-DK" sz="2800" dirty="0"/>
          </a:p>
        </p:txBody>
      </p:sp>
      <p:sp>
        <p:nvSpPr>
          <p:cNvPr id="3" name="Pladsholder til indhold 2"/>
          <p:cNvSpPr>
            <a:spLocks noGrp="1"/>
          </p:cNvSpPr>
          <p:nvPr>
            <p:ph idx="1"/>
          </p:nvPr>
        </p:nvSpPr>
        <p:spPr/>
        <p:txBody>
          <a:bodyPr>
            <a:normAutofit/>
          </a:bodyPr>
          <a:lstStyle/>
          <a:p>
            <a:pPr marL="0" indent="0">
              <a:buNone/>
            </a:pPr>
            <a:r>
              <a:rPr lang="da-DK" sz="2800" dirty="0"/>
              <a:t>”Det er lang tid siden, børnesagen er afgået ved døden her i landet. Men hun var en livskraftig dame og har derfor tendens til at gå igen. I dag har vi, hvad enten man nu kan lide det eller ej, en børne- og ungdomsforsorg, der næsten 100 % betales af det offentlige. Vi har ingen børnesag, der skal forsvares. Vi har højst et spøgelse, der skal manes i jorden”.</a:t>
            </a:r>
          </a:p>
        </p:txBody>
      </p:sp>
      <p:sp>
        <p:nvSpPr>
          <p:cNvPr id="5" name="Pladsholder til slidenumm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21394168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1950’erne-1960’erne</a:t>
            </a:r>
            <a:br>
              <a:rPr lang="en-GB" sz="2800" dirty="0"/>
            </a:br>
            <a:r>
              <a:rPr lang="en-GB" sz="2800" dirty="0"/>
              <a:t>- opsummering </a:t>
            </a:r>
            <a:br>
              <a:rPr lang="en-GB" sz="2800" dirty="0"/>
            </a:br>
            <a:endParaRPr lang="da-DK" sz="2800" dirty="0"/>
          </a:p>
        </p:txBody>
      </p:sp>
      <p:sp>
        <p:nvSpPr>
          <p:cNvPr id="3" name="Pladsholder til indhold 2"/>
          <p:cNvSpPr>
            <a:spLocks noGrp="1"/>
          </p:cNvSpPr>
          <p:nvPr>
            <p:ph idx="1"/>
          </p:nvPr>
        </p:nvSpPr>
        <p:spPr/>
        <p:txBody>
          <a:bodyPr>
            <a:normAutofit fontScale="92500" lnSpcReduction="10000"/>
          </a:bodyPr>
          <a:lstStyle/>
          <a:p>
            <a:r>
              <a:rPr lang="da-DK" sz="2800" dirty="0"/>
              <a:t>Det personlige engagement betones både i forhold til praksis og uddannelsen, sagen/kaldet, nu med mindre kristen retorik</a:t>
            </a:r>
          </a:p>
          <a:p>
            <a:r>
              <a:rPr lang="da-DK" sz="2800" dirty="0"/>
              <a:t>private og statslige uddannelser skal nu samarbejde, ikke længere et enten eller </a:t>
            </a:r>
          </a:p>
          <a:p>
            <a:r>
              <a:rPr lang="da-DK" sz="2800" dirty="0"/>
              <a:t>prioriteringen af praktisk erfaring og teoretisk viden involverer både diskussioner af etik og skepsis i forhold til psykologi</a:t>
            </a:r>
          </a:p>
          <a:p>
            <a:r>
              <a:rPr lang="da-DK" sz="2800" dirty="0"/>
              <a:t>uddannelse ses som vejen til fornyelse af børneforsorgen både fra Direktoratets side og fra mange praktikeres side</a:t>
            </a:r>
          </a:p>
          <a:p>
            <a:r>
              <a:rPr lang="da-DK" sz="2800" dirty="0"/>
              <a:t>Flere aktører i debatten</a:t>
            </a:r>
          </a:p>
          <a:p>
            <a:pPr marL="0" indent="0">
              <a:buNone/>
            </a:pPr>
            <a:endParaRPr lang="da-DK" sz="2800"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3773743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a-DK" dirty="0"/>
          </a:p>
        </p:txBody>
      </p:sp>
      <p:sp>
        <p:nvSpPr>
          <p:cNvPr id="3" name="Pladsholder til indhold 2"/>
          <p:cNvSpPr>
            <a:spLocks noGrp="1"/>
          </p:cNvSpPr>
          <p:nvPr>
            <p:ph idx="1"/>
          </p:nvPr>
        </p:nvSpPr>
        <p:spPr/>
        <p:txBody>
          <a:bodyPr>
            <a:normAutofit/>
          </a:bodyPr>
          <a:lstStyle/>
          <a:p>
            <a:pPr marL="0" indent="0" algn="ctr">
              <a:buNone/>
            </a:pPr>
            <a:endParaRPr lang="da-DK" sz="6000" dirty="0"/>
          </a:p>
          <a:p>
            <a:pPr marL="0" indent="0" algn="ctr">
              <a:buNone/>
            </a:pPr>
            <a:r>
              <a:rPr lang="da-DK" sz="6000" dirty="0"/>
              <a:t>1970’erne-2000</a:t>
            </a:r>
          </a:p>
        </p:txBody>
      </p:sp>
      <p:sp>
        <p:nvSpPr>
          <p:cNvPr id="5" name="Pladsholder til slidenumm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tint val="75000"/>
                  </a:prstClr>
                </a:solidFill>
                <a:effectLst/>
                <a:uLnTx/>
                <a:uFillTx/>
                <a:latin typeface="Calibri"/>
                <a:ea typeface="+mn-ea"/>
                <a:cs typeface="+mn-cs"/>
              </a:rPr>
              <a:t>1</a:t>
            </a:r>
          </a:p>
        </p:txBody>
      </p:sp>
    </p:spTree>
    <p:extLst>
      <p:ext uri="{BB962C8B-B14F-4D97-AF65-F5344CB8AC3E}">
        <p14:creationId xmlns:p14="http://schemas.microsoft.com/office/powerpoint/2010/main" val="36280997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dirty="0"/>
              <a:t>Kurser/uddannelser i</a:t>
            </a:r>
            <a:r>
              <a:rPr lang="en-GB" dirty="0"/>
              <a:t> 1970’erne-2000 								1/2</a:t>
            </a:r>
            <a:endParaRPr lang="da-DK" dirty="0"/>
          </a:p>
        </p:txBody>
      </p:sp>
      <p:sp>
        <p:nvSpPr>
          <p:cNvPr id="3" name="Pladsholder til indhold 2"/>
          <p:cNvSpPr>
            <a:spLocks noGrp="1"/>
          </p:cNvSpPr>
          <p:nvPr>
            <p:ph idx="1"/>
          </p:nvPr>
        </p:nvSpPr>
        <p:spPr/>
        <p:txBody>
          <a:bodyPr>
            <a:noAutofit/>
          </a:bodyPr>
          <a:lstStyle/>
          <a:p>
            <a:r>
              <a:rPr lang="da-DK" sz="2000" dirty="0"/>
              <a:t>1970’erne-1990’erne: Nyborgmøder, Marts/September-kursus, Krogerup møderække og forskellige andre typer af kortere kurser, også på seminarierne</a:t>
            </a:r>
          </a:p>
          <a:p>
            <a:r>
              <a:rPr lang="da-DK" sz="2000" dirty="0"/>
              <a:t>1971: fortsættelsesseminaret flytter til egne lokaler på Kastelvej, og i 1974 opnås Socialministeriets godkendelse som selvstændig institution. I 1977 ændres navnet til Socialpædagogisk Højskole, og i 1978 lægges uddannelsen sammen med Personalehøjskolens videregående uddannelse for medarbejdere ved åndsvage- og særforsorgen, i 1970’erne optages årligt 108 studerende og der sker udvidelser i 1990’erne. I 1997 sammenlægges videreuddannelserne til Danmarks Pædagoghøjskole. I 2000 oprettes DPU</a:t>
            </a:r>
          </a:p>
          <a:p>
            <a:r>
              <a:rPr lang="da-DK" sz="2000" dirty="0"/>
              <a:t>1974: integreres almen linjen, A-linjen (uddannelse for medarbejdere ved opdragelseshjem) og småbørnslinjen, S-linjen (uddannelse for medarbejdere ved spædbørnshjem og vuggestuer), betegnes som børneforsorgspædagoger + udvidelse med ny linje, omsorgsassistenter ved åndsvageforsorgen </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40058624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dirty="0"/>
              <a:t>Kurser/uddannelser i</a:t>
            </a:r>
            <a:r>
              <a:rPr lang="en-GB" dirty="0"/>
              <a:t> 1970’erne-2000 								2/2</a:t>
            </a:r>
            <a:endParaRPr lang="da-DK" dirty="0"/>
          </a:p>
        </p:txBody>
      </p:sp>
      <p:sp>
        <p:nvSpPr>
          <p:cNvPr id="3" name="Pladsholder til indhold 2"/>
          <p:cNvSpPr>
            <a:spLocks noGrp="1"/>
          </p:cNvSpPr>
          <p:nvPr>
            <p:ph idx="1"/>
          </p:nvPr>
        </p:nvSpPr>
        <p:spPr/>
        <p:txBody>
          <a:bodyPr>
            <a:normAutofit fontScale="70000" lnSpcReduction="20000"/>
          </a:bodyPr>
          <a:lstStyle/>
          <a:p>
            <a:r>
              <a:rPr lang="da-DK" dirty="0"/>
              <a:t>1976: Socialministeriet omdøber børneforsorgsseminarierne til socialpædagogiske seminarier</a:t>
            </a:r>
          </a:p>
          <a:p>
            <a:r>
              <a:rPr lang="da-DK" dirty="0"/>
              <a:t>1980: uddannelsen overgår fra Socialministeriet til Undervisningsministeriet</a:t>
            </a:r>
          </a:p>
          <a:p>
            <a:r>
              <a:rPr lang="da-DK" dirty="0"/>
              <a:t>1980’erne: flere spor på eksisterende seminarier og udvidelse med socialpædagogiske afdelinger på statsseminarier i Jelling og Haderslev i 1982 samt 3 nye seminarier i Ranum (1984), Gentofte (1986) og Gedved (1987)  </a:t>
            </a:r>
          </a:p>
          <a:p>
            <a:r>
              <a:rPr lang="da-DK" dirty="0"/>
              <a:t>1987 fuldføres sammenlægningen i en ny bekendtgørelse, og samtidig ændres titlerne børneforsorgspædagog og omsorgspædagog formelt til fællesbetegnelsen socialpædagog</a:t>
            </a:r>
          </a:p>
          <a:p>
            <a:r>
              <a:rPr lang="da-DK" dirty="0"/>
              <a:t>1992: alle de pædagogiske uddannelser samles under én hat – pædagoger – og uddannelsen udvides fra 3 til 3½ år</a:t>
            </a:r>
          </a:p>
          <a:p>
            <a:r>
              <a:rPr lang="da-DK" dirty="0"/>
              <a:t>2000: sammenlægning af eksisterende uddannelsesinstitutioner i centre for videregående uddannelser</a:t>
            </a:r>
          </a:p>
          <a:p>
            <a:pPr marL="0" indent="0">
              <a:buNone/>
            </a:pPr>
            <a:endParaRPr lang="da-DK" dirty="0"/>
          </a:p>
          <a:p>
            <a:endParaRPr lang="da-DK"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7334201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dirty="0"/>
              <a:t>Kurser/uddannelser i</a:t>
            </a:r>
            <a:r>
              <a:rPr lang="en-GB" dirty="0"/>
              <a:t> 1970’erne-2000</a:t>
            </a:r>
            <a:br>
              <a:rPr lang="en-GB" dirty="0"/>
            </a:br>
            <a:r>
              <a:rPr lang="en-GB" dirty="0"/>
              <a:t>- opsummering</a:t>
            </a:r>
            <a:endParaRPr lang="da-DK" dirty="0"/>
          </a:p>
        </p:txBody>
      </p:sp>
      <p:sp>
        <p:nvSpPr>
          <p:cNvPr id="3" name="Pladsholder til indhold 2"/>
          <p:cNvSpPr>
            <a:spLocks noGrp="1"/>
          </p:cNvSpPr>
          <p:nvPr>
            <p:ph idx="1"/>
          </p:nvPr>
        </p:nvSpPr>
        <p:spPr/>
        <p:txBody>
          <a:bodyPr>
            <a:normAutofit fontScale="77500" lnSpcReduction="20000"/>
          </a:bodyPr>
          <a:lstStyle/>
          <a:p>
            <a:r>
              <a:rPr lang="da-DK" dirty="0"/>
              <a:t>Stor udvidelse af uddannelseskapaciteten både på grunduddannelser og videreuddannelse, især i 1970’erne og 1980’erne</a:t>
            </a:r>
          </a:p>
          <a:p>
            <a:r>
              <a:rPr lang="da-DK" dirty="0"/>
              <a:t>Højskoletænkningen forsvinder, og kollegier på seminarierne nedlægges og inddrages i undervisningen</a:t>
            </a:r>
          </a:p>
          <a:p>
            <a:r>
              <a:rPr lang="da-DK" dirty="0"/>
              <a:t>Med overdragelsen til Undervisningsministeriet i 1980 mister seminarierne meget af deres selvstændighed</a:t>
            </a:r>
          </a:p>
          <a:p>
            <a:r>
              <a:rPr lang="da-DK" dirty="0"/>
              <a:t>Formel uddannelsesbetegnelse som socialpædagog fra 1987-1992</a:t>
            </a:r>
          </a:p>
          <a:p>
            <a:r>
              <a:rPr lang="da-DK" dirty="0"/>
              <a:t>Socialpædagogisk Højskole bliver en vigtig faktor i oprustningen af fagligheden i børneforsorgen (1952-1997) med tusindvis af studerende med favorable vilkår</a:t>
            </a:r>
          </a:p>
          <a:p>
            <a:endParaRPr lang="da-DK"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40558998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p:cNvSpPr>
            <a:spLocks noGrp="1"/>
          </p:cNvSpPr>
          <p:nvPr>
            <p:ph type="title"/>
          </p:nvPr>
        </p:nvSpPr>
        <p:spPr>
          <a:xfrm>
            <a:off x="611560" y="692696"/>
            <a:ext cx="8229600" cy="714380"/>
          </a:xfrm>
          <a:prstGeom prst="rect">
            <a:avLst/>
          </a:prstGeom>
        </p:spPr>
        <p:txBody>
          <a:bodyPr>
            <a:noAutofit/>
          </a:bodyPr>
          <a:lstStyle>
            <a:lvl1pPr marL="0" marR="0" indent="0" algn="l" defTabSz="914400" rtl="0" eaLnBrk="1" fontAlgn="base" latinLnBrk="0" hangingPunct="1">
              <a:lnSpc>
                <a:spcPct val="83000"/>
              </a:lnSpc>
              <a:spcBef>
                <a:spcPct val="0"/>
              </a:spcBef>
              <a:spcAft>
                <a:spcPct val="0"/>
              </a:spcAft>
              <a:buClrTx/>
              <a:buSzTx/>
              <a:buFontTx/>
              <a:buNone/>
              <a:tabLst/>
              <a:defRPr lang="en-GB" sz="3200" smtClean="0"/>
            </a:lvl1pPr>
          </a:lstStyle>
          <a:p>
            <a:br>
              <a:rPr lang="en-GB" sz="2800" dirty="0"/>
            </a:br>
            <a:r>
              <a:rPr lang="en-GB" sz="2800" dirty="0"/>
              <a:t>Vidensformer og indhold i viden i perioden 1970’erne-2000                                                   1/2                             </a:t>
            </a:r>
            <a:br>
              <a:rPr lang="en-GB" sz="2800" dirty="0"/>
            </a:br>
            <a:endParaRPr lang="da-DK" sz="2800" dirty="0"/>
          </a:p>
        </p:txBody>
      </p:sp>
      <p:sp>
        <p:nvSpPr>
          <p:cNvPr id="7" name="Tekstboks 6"/>
          <p:cNvSpPr txBox="1"/>
          <p:nvPr/>
        </p:nvSpPr>
        <p:spPr>
          <a:xfrm>
            <a:off x="395536" y="1826235"/>
            <a:ext cx="8352928" cy="4878259"/>
          </a:xfrm>
          <a:prstGeom prst="rect">
            <a:avLst/>
          </a:prstGeom>
          <a:noFill/>
        </p:spPr>
        <p:txBody>
          <a:bodyPr wrap="square" rtlCol="0">
            <a:spAutoFit/>
          </a:bodyPr>
          <a:lstStyle/>
          <a:p>
            <a:pPr marL="342900" indent="-342900">
              <a:spcAft>
                <a:spcPts val="2400"/>
              </a:spcAft>
              <a:buFont typeface="Arial" pitchFamily="34" charset="0"/>
              <a:buChar char="•"/>
            </a:pPr>
            <a:r>
              <a:rPr lang="en-GB" sz="2100" dirty="0"/>
              <a:t>Værdibaserede vidensformer  – etik, socialt og politisk engagement</a:t>
            </a:r>
          </a:p>
          <a:p>
            <a:pPr marL="342900" indent="-342900">
              <a:spcAft>
                <a:spcPts val="2400"/>
              </a:spcAft>
              <a:buFont typeface="Arial" pitchFamily="34" charset="0"/>
              <a:buChar char="•"/>
            </a:pPr>
            <a:r>
              <a:rPr lang="en-US" sz="2100" dirty="0"/>
              <a:t>Erfaringsbaserede vidensformer</a:t>
            </a:r>
            <a:r>
              <a:rPr lang="en-GB" sz="2100" dirty="0"/>
              <a:t> – learning by doing, forpraktik og praktik bliver del af uddannelserne</a:t>
            </a:r>
            <a:endParaRPr lang="en-US" sz="2100" dirty="0"/>
          </a:p>
          <a:p>
            <a:pPr marL="342900" indent="-342900">
              <a:spcAft>
                <a:spcPts val="2400"/>
              </a:spcAft>
              <a:buFont typeface="Arial" pitchFamily="34" charset="0"/>
              <a:buChar char="•"/>
            </a:pPr>
            <a:r>
              <a:rPr lang="da-DK" sz="2100" dirty="0"/>
              <a:t>Praktiske/håndværksmæssige vidensformer (fx viden om sport, fritidsaktiviteter, håndarbejde, musik, kunst mv.)</a:t>
            </a:r>
            <a:endParaRPr lang="en-GB" sz="2100" dirty="0"/>
          </a:p>
          <a:p>
            <a:pPr marL="342900" indent="-342900">
              <a:spcAft>
                <a:spcPts val="2400"/>
              </a:spcAft>
              <a:buFont typeface="Arial" pitchFamily="34" charset="0"/>
              <a:buChar char="•"/>
            </a:pPr>
            <a:r>
              <a:rPr lang="da-DK" sz="2100" dirty="0"/>
              <a:t>Videnskabelige vidensformer </a:t>
            </a:r>
            <a:r>
              <a:rPr lang="en-GB" sz="2100" dirty="0"/>
              <a:t>– fra pædagogik og sociologisk viden i 1970’erne og 1980’erne til psykologisk og neuroscience orienteret viden fra 1990’erne (fra social opførsel til psykiske og følelsesmæssige problemer og diagnoser)</a:t>
            </a:r>
          </a:p>
          <a:p>
            <a:pPr marL="342900" indent="-342900">
              <a:spcAft>
                <a:spcPts val="2400"/>
              </a:spcAft>
              <a:buFont typeface="Arial" pitchFamily="34" charset="0"/>
              <a:buChar char="•"/>
            </a:pPr>
            <a:r>
              <a:rPr lang="da-DK" sz="2100" dirty="0"/>
              <a:t>Videnskabelige vidensformer </a:t>
            </a:r>
            <a:r>
              <a:rPr lang="en-GB" sz="2100" dirty="0"/>
              <a:t>– socialpædagogik med fokus på intervention, metodiske tilgange (fx institutionspædagogik)</a:t>
            </a:r>
          </a:p>
        </p:txBody>
      </p:sp>
      <p:sp>
        <p:nvSpPr>
          <p:cNvPr id="2" name="Pladsholder til slidenummer 1"/>
          <p:cNvSpPr>
            <a:spLocks noGrp="1"/>
          </p:cNvSpPr>
          <p:nvPr>
            <p:ph type="sldNum" sz="quarter" idx="12"/>
          </p:nvPr>
        </p:nvSpPr>
        <p:spPr/>
        <p:txBody>
          <a:bodyPr/>
          <a:lstStyle/>
          <a:p>
            <a:r>
              <a:rPr lang="da-DK" dirty="0"/>
              <a:t>1</a:t>
            </a: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p:cNvSpPr>
            <a:spLocks noGrp="1"/>
          </p:cNvSpPr>
          <p:nvPr>
            <p:ph type="title"/>
          </p:nvPr>
        </p:nvSpPr>
        <p:spPr>
          <a:xfrm>
            <a:off x="611560" y="692696"/>
            <a:ext cx="8229600" cy="714380"/>
          </a:xfrm>
          <a:prstGeom prst="rect">
            <a:avLst/>
          </a:prstGeom>
        </p:spPr>
        <p:txBody>
          <a:bodyPr>
            <a:noAutofit/>
          </a:bodyPr>
          <a:lstStyle>
            <a:lvl1pPr marL="0" marR="0" indent="0" algn="l" defTabSz="914400" rtl="0" eaLnBrk="1" fontAlgn="base" latinLnBrk="0" hangingPunct="1">
              <a:lnSpc>
                <a:spcPct val="83000"/>
              </a:lnSpc>
              <a:spcBef>
                <a:spcPct val="0"/>
              </a:spcBef>
              <a:spcAft>
                <a:spcPct val="0"/>
              </a:spcAft>
              <a:buClrTx/>
              <a:buSzTx/>
              <a:buFontTx/>
              <a:buNone/>
              <a:tabLst/>
              <a:defRPr lang="en-GB" sz="3200" smtClean="0"/>
            </a:lvl1pPr>
          </a:lstStyle>
          <a:p>
            <a:r>
              <a:rPr lang="en-GB" sz="2800" dirty="0"/>
              <a:t>Vidensformer og indhold i viden i perioden 1970’erne-2000                                                   2/2                             </a:t>
            </a:r>
            <a:endParaRPr lang="da-DK" sz="2800" dirty="0"/>
          </a:p>
        </p:txBody>
      </p:sp>
      <p:sp>
        <p:nvSpPr>
          <p:cNvPr id="7" name="Tekstboks 6"/>
          <p:cNvSpPr txBox="1"/>
          <p:nvPr/>
        </p:nvSpPr>
        <p:spPr>
          <a:xfrm>
            <a:off x="395536" y="1826235"/>
            <a:ext cx="8352928" cy="712183"/>
          </a:xfrm>
          <a:prstGeom prst="rect">
            <a:avLst/>
          </a:prstGeom>
          <a:noFill/>
        </p:spPr>
        <p:txBody>
          <a:bodyPr wrap="square" rtlCol="0">
            <a:spAutoFit/>
          </a:bodyPr>
          <a:lstStyle/>
          <a:p>
            <a:pPr marL="342900" indent="-342900">
              <a:lnSpc>
                <a:spcPts val="2400"/>
              </a:lnSpc>
              <a:spcAft>
                <a:spcPts val="2400"/>
              </a:spcAft>
              <a:buFont typeface="Arial" pitchFamily="34" charset="0"/>
              <a:buChar char="•"/>
            </a:pPr>
            <a:r>
              <a:rPr lang="en-GB" sz="2400" dirty="0"/>
              <a:t>Indhold – fokus på målgruppen og målet og metoderne – behandling og integration/inklusion</a:t>
            </a:r>
          </a:p>
        </p:txBody>
      </p:sp>
      <p:sp>
        <p:nvSpPr>
          <p:cNvPr id="2" name="Pladsholder til slidenummer 1"/>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4278940784"/>
      </p:ext>
    </p:extLst>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dirty="0"/>
              <a:t>Debatten i</a:t>
            </a:r>
            <a:r>
              <a:rPr lang="en-GB" dirty="0"/>
              <a:t> 1970’erne-2000</a:t>
            </a:r>
            <a:endParaRPr lang="da-DK" dirty="0"/>
          </a:p>
        </p:txBody>
      </p:sp>
      <p:sp>
        <p:nvSpPr>
          <p:cNvPr id="3" name="Pladsholder til indhold 2"/>
          <p:cNvSpPr>
            <a:spLocks noGrp="1"/>
          </p:cNvSpPr>
          <p:nvPr>
            <p:ph idx="1"/>
          </p:nvPr>
        </p:nvSpPr>
        <p:spPr/>
        <p:txBody>
          <a:bodyPr>
            <a:normAutofit fontScale="85000" lnSpcReduction="10000"/>
          </a:bodyPr>
          <a:lstStyle/>
          <a:p>
            <a:r>
              <a:rPr lang="da-DK" dirty="0"/>
              <a:t>forholdet mellem teori og praksis, herunder diskussioner om optagelseskrav, forpraktik og praktik </a:t>
            </a:r>
          </a:p>
          <a:p>
            <a:r>
              <a:rPr lang="da-DK" dirty="0"/>
              <a:t>indholdet i grunduddannelsen i tilknytning til periodens skiftende bekendtgørelser, herunder spørgsmål om der er relevante fag og bredden i uddannelsen </a:t>
            </a:r>
          </a:p>
          <a:p>
            <a:r>
              <a:rPr lang="da-DK" dirty="0"/>
              <a:t>forholdet mellem det professionelle kontra det personlige</a:t>
            </a:r>
          </a:p>
          <a:p>
            <a:r>
              <a:rPr lang="da-DK" dirty="0"/>
              <a:t>socialpædagogerne rolle og samfundsmæssige funktion, herunder bekymringer om konsekvenserne af den hastige samfundsmæssige udvikling</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2211186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da-DK" sz="2800" dirty="0"/>
              <a:t>Debatten i</a:t>
            </a:r>
            <a:r>
              <a:rPr lang="en-GB" sz="2800" dirty="0"/>
              <a:t> 1970’erne-2000 -</a:t>
            </a:r>
            <a:br>
              <a:rPr lang="en-GB" sz="2800" dirty="0"/>
            </a:br>
            <a:r>
              <a:rPr lang="en-GB" sz="2800" u="sng" dirty="0"/>
              <a:t>teori og praksis, forpraktik og optagelseskrav</a:t>
            </a:r>
            <a:r>
              <a:rPr lang="en-GB" sz="2800" dirty="0"/>
              <a:t>, forstander E. Larsen, 1972</a:t>
            </a:r>
            <a:endParaRPr lang="da-DK" sz="2800" dirty="0"/>
          </a:p>
        </p:txBody>
      </p:sp>
      <p:sp>
        <p:nvSpPr>
          <p:cNvPr id="3" name="Pladsholder til indhold 2"/>
          <p:cNvSpPr>
            <a:spLocks noGrp="1"/>
          </p:cNvSpPr>
          <p:nvPr>
            <p:ph idx="1"/>
          </p:nvPr>
        </p:nvSpPr>
        <p:spPr>
          <a:xfrm>
            <a:off x="457200" y="1600200"/>
            <a:ext cx="8229600" cy="5069160"/>
          </a:xfrm>
        </p:spPr>
        <p:txBody>
          <a:bodyPr>
            <a:noAutofit/>
          </a:bodyPr>
          <a:lstStyle/>
          <a:p>
            <a:pPr marL="0" indent="0">
              <a:buNone/>
            </a:pPr>
            <a:r>
              <a:rPr lang="da-DK" sz="1900" dirty="0"/>
              <a:t>”Uddannelsespolitikken går ud på længere uddannelse – altså mere teori. Forpraktik er efterhånden et uartigt ord – altså mindre praktik. Så kort kan det faktisk siges. Det er her, jeg står og ser fortvivlet ud. Nu ved jeg godt, at vore børneforsorgsseminarier ser noget forskelligt på det med forpraktik, men det er, som om tendensen går i den retning, at den ansøger til uddannelsen som børneforsorgspædagog, der kan bevise en overstået studentereksamen, kommer i første række ved udvælgelsen til seminariet, hvorimod den ansøger, der gennem en periode på 1-2 år har bevist sin duelighed i praktisk pædagogske arbejde, kommer i sidste række ved udvælgelsen til seminariet. Det er en tendens, der for mig at se giver ret uhyggelige perspektiver for fremtidens børne- og ungdomsforsorg. (…) Jeg kan ikke se andet, end at grundlaget for overhovedet at komme i betragtning på et børneforsorgsseminarium må være følgende 3 punkter:</a:t>
            </a:r>
          </a:p>
          <a:p>
            <a:pPr marL="0" indent="0">
              <a:buNone/>
            </a:pPr>
            <a:r>
              <a:rPr lang="da-DK" sz="1900" i="1" dirty="0"/>
              <a:t>Lyst til arbejdet. Udrustet med en fabelagtig tålmodighed. Påvise pædagogiske evner overfor små og store børn, </a:t>
            </a:r>
            <a:r>
              <a:rPr lang="da-DK" sz="1900" dirty="0"/>
              <a:t>samt at vise evner til at kunne samarbejde i en personalegruppe. Alt dette står for mig som noget vigtigere end en studentereksamen”. </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57516664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1970’erne-2000 – </a:t>
            </a:r>
            <a:br>
              <a:rPr lang="en-GB" sz="2800" dirty="0"/>
            </a:br>
            <a:r>
              <a:rPr lang="en-GB" sz="2800" u="sng" dirty="0"/>
              <a:t>teori og praksis, forpraktik,</a:t>
            </a:r>
            <a:r>
              <a:rPr lang="en-GB" sz="2800" dirty="0"/>
              <a:t> rektor Karl Hegnby, 1970</a:t>
            </a:r>
            <a:r>
              <a:rPr lang="en-GB" sz="2800" u="sng" dirty="0"/>
              <a:t>  </a:t>
            </a:r>
            <a:r>
              <a:rPr lang="en-GB" sz="2800" dirty="0"/>
              <a:t> </a:t>
            </a:r>
            <a:endParaRPr lang="da-DK" sz="2800" dirty="0"/>
          </a:p>
        </p:txBody>
      </p:sp>
      <p:sp>
        <p:nvSpPr>
          <p:cNvPr id="3" name="Pladsholder til indhold 2"/>
          <p:cNvSpPr>
            <a:spLocks noGrp="1"/>
          </p:cNvSpPr>
          <p:nvPr>
            <p:ph idx="1"/>
          </p:nvPr>
        </p:nvSpPr>
        <p:spPr/>
        <p:txBody>
          <a:bodyPr>
            <a:normAutofit fontScale="85000" lnSpcReduction="20000"/>
          </a:bodyPr>
          <a:lstStyle/>
          <a:p>
            <a:pPr marL="0" indent="0">
              <a:buNone/>
            </a:pPr>
            <a:r>
              <a:rPr lang="da-DK" i="1" dirty="0"/>
              <a:t>”For </a:t>
            </a:r>
            <a:r>
              <a:rPr lang="da-DK" dirty="0"/>
              <a:t>taler: </a:t>
            </a:r>
            <a:r>
              <a:rPr lang="da-DK" i="1" dirty="0"/>
              <a:t>at </a:t>
            </a:r>
            <a:r>
              <a:rPr lang="da-DK" dirty="0"/>
              <a:t>forpraktik – forstået som et løsere ansættelsesforhold forud for en senere uddannelse i området – kan være erhvervsorienterende ved at give forpraktikanten et indtryk af arbejdets art og vilkår og af egne interesser og anlæg. Herved kan den uddannelsessøgende i visse tilfælde blive sparet for at begynde på en uddannelse, der senere viser sig at blive en skuffelse eller være uigennemførlig.</a:t>
            </a:r>
          </a:p>
          <a:p>
            <a:pPr marL="0" indent="0">
              <a:buNone/>
            </a:pPr>
            <a:r>
              <a:rPr lang="da-DK" dirty="0"/>
              <a:t>Endvidere: </a:t>
            </a:r>
            <a:r>
              <a:rPr lang="da-DK" i="1" dirty="0"/>
              <a:t>at </a:t>
            </a:r>
            <a:r>
              <a:rPr lang="da-DK" dirty="0"/>
              <a:t>erfaringerne i en forpraktik kan udgøre en grobund for den teoretiske undervisning i første seminarieperiode, forbi man igennem egne oplevelser har fået noget at hænge teorien – og teorierne – op på”. </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2048418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1970’erne-2000 – </a:t>
            </a:r>
            <a:br>
              <a:rPr lang="en-GB" sz="2800" dirty="0"/>
            </a:br>
            <a:r>
              <a:rPr lang="en-GB" sz="2800" u="sng" dirty="0"/>
              <a:t>indholdet </a:t>
            </a:r>
            <a:r>
              <a:rPr lang="da-DK" sz="2800" u="sng" dirty="0"/>
              <a:t>i</a:t>
            </a:r>
            <a:r>
              <a:rPr lang="en-GB" sz="2800" u="sng" dirty="0"/>
              <a:t> uddannelsen</a:t>
            </a:r>
            <a:r>
              <a:rPr lang="en-GB" sz="2800" dirty="0"/>
              <a:t>, leder BT, 1971</a:t>
            </a:r>
            <a:endParaRPr lang="da-DK" sz="2800" dirty="0"/>
          </a:p>
        </p:txBody>
      </p:sp>
      <p:sp>
        <p:nvSpPr>
          <p:cNvPr id="3" name="Pladsholder til indhold 2"/>
          <p:cNvSpPr>
            <a:spLocks noGrp="1"/>
          </p:cNvSpPr>
          <p:nvPr>
            <p:ph idx="1"/>
          </p:nvPr>
        </p:nvSpPr>
        <p:spPr/>
        <p:txBody>
          <a:bodyPr>
            <a:normAutofit fontScale="62500" lnSpcReduction="20000"/>
          </a:bodyPr>
          <a:lstStyle/>
          <a:p>
            <a:pPr marL="0" indent="0">
              <a:buNone/>
            </a:pPr>
            <a:r>
              <a:rPr lang="da-DK" dirty="0"/>
              <a:t>”Pædagogik er jo som bekendt anvendt psykologi. Men for at psykologi skal kunne anvendes i det pædagogiske produktionsled, må psykologien først have fundet en form, der gør den anvendelig. Og det kniber jo nok en del, eller også kniber det meget at ”omforme” psykologien til praktisk pædagogik på vores seminarier. Det er måske nok det sidste, der er galt med.</a:t>
            </a:r>
          </a:p>
          <a:p>
            <a:pPr marL="0" indent="0">
              <a:buNone/>
            </a:pPr>
            <a:r>
              <a:rPr lang="da-DK" dirty="0"/>
              <a:t>Pædagogik er psykologisk viden omsat i en pædagogisk </a:t>
            </a:r>
            <a:r>
              <a:rPr lang="da-DK" i="1" dirty="0"/>
              <a:t>funktion</a:t>
            </a:r>
            <a:r>
              <a:rPr lang="da-DK" dirty="0"/>
              <a:t> i forhold til de børns behov, som pædagogen står overfor i den givne situation. (…)</a:t>
            </a:r>
          </a:p>
          <a:p>
            <a:pPr marL="0" indent="0">
              <a:buNone/>
            </a:pPr>
            <a:r>
              <a:rPr lang="da-DK" dirty="0"/>
              <a:t>Pædagogik er fra det øjeblik, det lykkes at få pædagogerne til – ud fra deres psykologiske viden – at arbejde relevant i forhold til det givne klientel, en selvstændig disciplin, der til rådighed har en række midler, som det er nødvendigt at kende både den ”ydre og den indre form” af for at kunne anvende dem som udgangs- og funktionsbasis i det pædagogiske produktionsled. </a:t>
            </a:r>
          </a:p>
          <a:p>
            <a:pPr marL="0" indent="0">
              <a:buNone/>
            </a:pPr>
            <a:r>
              <a:rPr lang="da-DK" dirty="0"/>
              <a:t>Seminarierne har hidtil forsømt at hjælpe pædagogerne til at finde et ståsted ud fra et manglende forsøg på definering af, hvad pædagogik er”. </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27092073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1970’erne-2000 – </a:t>
            </a:r>
            <a:br>
              <a:rPr lang="en-GB" sz="2800" dirty="0"/>
            </a:br>
            <a:r>
              <a:rPr lang="en-GB" sz="2800" u="sng" dirty="0"/>
              <a:t>indholdet </a:t>
            </a:r>
            <a:r>
              <a:rPr lang="da-DK" sz="2800" u="sng" dirty="0"/>
              <a:t>i</a:t>
            </a:r>
            <a:r>
              <a:rPr lang="en-GB" sz="2800" u="sng" dirty="0"/>
              <a:t> uddannelsen</a:t>
            </a:r>
            <a:r>
              <a:rPr lang="en-GB" sz="2800" dirty="0"/>
              <a:t>, studerende Kjeld Christensen, 1971</a:t>
            </a:r>
            <a:endParaRPr lang="da-DK" sz="2800" dirty="0"/>
          </a:p>
        </p:txBody>
      </p:sp>
      <p:sp>
        <p:nvSpPr>
          <p:cNvPr id="3" name="Pladsholder til indhold 2"/>
          <p:cNvSpPr>
            <a:spLocks noGrp="1"/>
          </p:cNvSpPr>
          <p:nvPr>
            <p:ph idx="1"/>
          </p:nvPr>
        </p:nvSpPr>
        <p:spPr>
          <a:xfrm>
            <a:off x="457200" y="1417638"/>
            <a:ext cx="8229600" cy="4708525"/>
          </a:xfrm>
        </p:spPr>
        <p:txBody>
          <a:bodyPr>
            <a:noAutofit/>
          </a:bodyPr>
          <a:lstStyle/>
          <a:p>
            <a:pPr marL="0" indent="0">
              <a:buNone/>
            </a:pPr>
            <a:r>
              <a:rPr lang="da-DK" sz="1900" dirty="0"/>
              <a:t>”Jeg føler mig ikke særlig tilfreds med stofindholdet i de blokke jeg har tilbage, inden afslutningen af min uddannelse i sommeren 1971.</a:t>
            </a:r>
          </a:p>
          <a:p>
            <a:pPr marL="0" indent="0">
              <a:buNone/>
            </a:pPr>
            <a:r>
              <a:rPr lang="da-DK" sz="1900" dirty="0"/>
              <a:t>Well, - selvfølgelig ved jeg ikke hvor meget ”kød” vi i fællesskab kan få sat på de enkelte fag. Men, - jeg synes faktisk, det er fantastisk, at der, for mig at se, f.eks. lægges mer’ vægt på konteringer m.m., altså regnskabslære, end på et for mig at se virkeligt relevant fag som psykiatri og f.eks. sociallovgivning. Også fag som sociologi og neurologi virker mer’ relevante i henhold til mine foreløbige erfaringer, og ønsker om viden. </a:t>
            </a:r>
          </a:p>
          <a:p>
            <a:pPr marL="0" indent="0">
              <a:buNone/>
            </a:pPr>
            <a:r>
              <a:rPr lang="da-DK" sz="1900" dirty="0"/>
              <a:t>Vi seminarieelever må da gøre noget for at få prioriteret de for os relevante fag! Især når vi står i en situation, hvor alle synes enige om det mangelfulde i vor uddannelse i forhold til nutidens krav fra alle sider f.eks. de såkaldte specialister, til folk med uddannelse som socialpædagoger. </a:t>
            </a:r>
          </a:p>
          <a:p>
            <a:pPr marL="0" indent="0">
              <a:buNone/>
            </a:pPr>
            <a:r>
              <a:rPr lang="da-DK" sz="1900" dirty="0"/>
              <a:t>Er vi villige til at iværksætte ”aktioner” for at få en så relevant uddannelse som muligt? (…) Jeg synes regnskabsføring må væk fra eksamen allerede i  71, og at vi sammen må gøre noget for at realisere det”.</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40392059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1970’erne-2000 – </a:t>
            </a:r>
            <a:br>
              <a:rPr lang="en-GB" sz="2800" dirty="0"/>
            </a:br>
            <a:r>
              <a:rPr lang="en-GB" sz="2800" u="sng" dirty="0"/>
              <a:t>indholdet </a:t>
            </a:r>
            <a:r>
              <a:rPr lang="da-DK" sz="2800" u="sng" dirty="0"/>
              <a:t>i</a:t>
            </a:r>
            <a:r>
              <a:rPr lang="en-GB" sz="2800" u="sng" dirty="0"/>
              <a:t> uddannelsen</a:t>
            </a:r>
            <a:r>
              <a:rPr lang="en-GB" sz="2800" dirty="0"/>
              <a:t>, viceforstander Thor Lykke Jensen, 1971</a:t>
            </a:r>
            <a:endParaRPr lang="da-DK" sz="2800" dirty="0"/>
          </a:p>
        </p:txBody>
      </p:sp>
      <p:sp>
        <p:nvSpPr>
          <p:cNvPr id="3" name="Pladsholder til indhold 2"/>
          <p:cNvSpPr>
            <a:spLocks noGrp="1"/>
          </p:cNvSpPr>
          <p:nvPr>
            <p:ph idx="1"/>
          </p:nvPr>
        </p:nvSpPr>
        <p:spPr/>
        <p:txBody>
          <a:bodyPr>
            <a:normAutofit fontScale="70000" lnSpcReduction="20000"/>
          </a:bodyPr>
          <a:lstStyle/>
          <a:p>
            <a:pPr marL="0" indent="0">
              <a:buNone/>
            </a:pPr>
            <a:r>
              <a:rPr lang="da-DK" dirty="0"/>
              <a:t>”Jeg kan ikke sige mig fri for en fornemmelse af, at man i uddannelsen i for høj grad ser på, hvad der aktuelt er den studerendes behov. Derimod ser man i alt for ringe grad på, hvad de kommende klienter måtte have af behov. Man kender et stort antal af disse behov, og man er også vidende om, at man ikke i uddannelsen formår at tilgodese disse i tilstrækkeligt omfang. Når man nu taler om den socialpædagogiske teoretisk-praktiske fællesuddannelse af 3 års varighed, så må man forundres over, at der inden for disse 3 års uddannelse kun skal være 1 år som basisuddannelse, idet man må formode, at basisuddannelsen er den del af uddannelsen, som styres af samfundets behov – og også er den del af uddannelsen, hvor man kontrolleret modtager en eksakt viden. Det er min erfaring, at man som medarbejder inden for børne- og ungdomsforsorgen i meget høj grad har brug for denne viden, hvis man af børnene skal kunne opleves som ”pædagog” i ordets positive betydning”.</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09509723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1970’erne-2000 – </a:t>
            </a:r>
            <a:br>
              <a:rPr lang="en-GB" sz="2800" dirty="0"/>
            </a:br>
            <a:r>
              <a:rPr lang="en-GB" sz="2800" u="sng" dirty="0"/>
              <a:t>indholdet </a:t>
            </a:r>
            <a:r>
              <a:rPr lang="da-DK" sz="2800" u="sng" dirty="0"/>
              <a:t>i</a:t>
            </a:r>
            <a:r>
              <a:rPr lang="en-GB" sz="2800" u="sng" dirty="0"/>
              <a:t> uddannelsen</a:t>
            </a:r>
            <a:r>
              <a:rPr lang="en-GB" sz="2800" dirty="0"/>
              <a:t>, rektor Otto Krabbe, 1974</a:t>
            </a:r>
            <a:endParaRPr lang="da-DK" sz="2800" dirty="0"/>
          </a:p>
        </p:txBody>
      </p:sp>
      <p:sp>
        <p:nvSpPr>
          <p:cNvPr id="3" name="Pladsholder til indhold 2"/>
          <p:cNvSpPr>
            <a:spLocks noGrp="1"/>
          </p:cNvSpPr>
          <p:nvPr>
            <p:ph idx="1"/>
          </p:nvPr>
        </p:nvSpPr>
        <p:spPr>
          <a:xfrm>
            <a:off x="457200" y="1268760"/>
            <a:ext cx="8229600" cy="5256584"/>
          </a:xfrm>
        </p:spPr>
        <p:txBody>
          <a:bodyPr>
            <a:noAutofit/>
          </a:bodyPr>
          <a:lstStyle/>
          <a:p>
            <a:pPr marL="0" indent="0">
              <a:buNone/>
            </a:pPr>
            <a:r>
              <a:rPr lang="da-DK" sz="1600" dirty="0"/>
              <a:t>”Det er et umådeligt bredt felt, som uddannelsen skal dække, spændende lige fra normalbørn i en vuggestue eller integreret daginstitution, over det børne- og ungdomsklientel, som er anbragt i døgninstitutioner, og til åndssvage (…) under åndssvage- eller særforsorgen. Hvordan kan alt det dækkes af én og samme uddannelse? kan man med rette spørge. (…) Vi får nok at gøre på de socialpædagogiske seminarier! Filosofien bag eller ”forsvaret for” at operere med så bredt et felt støtter sig til følgende overvejelser:</a:t>
            </a:r>
          </a:p>
          <a:p>
            <a:pPr marL="0" indent="0">
              <a:buNone/>
            </a:pPr>
            <a:r>
              <a:rPr lang="da-DK" sz="1600" dirty="0"/>
              <a:t>Socialpædagogen skal ikke uddannes til terapeut eller ”behandler” i ordenes snævre betydning. Han skal kunne omsætte den del af terapien eller behandlingen, som søges fremmet gennem socialpædagogiske foranstaltninger. Han skal erhverve sig en sådan indsigt først og fremmest i normalområdets psykologisk-pædagogiske struktur, at han på den ene side kan samarbejde med og diskutere med eksperter, på den anden side have en bevidsthed om både sin egen og klientens rolle og muligheder i en socialpædagogisk situation.</a:t>
            </a:r>
          </a:p>
          <a:p>
            <a:pPr marL="0" indent="0">
              <a:buNone/>
            </a:pPr>
            <a:r>
              <a:rPr lang="da-DK" sz="1600" dirty="0"/>
              <a:t>Tilsvarende skal han vide så meget om samfundets indretning og funktion på godt og ondt, om dets tilbud til mennesker i en trangs- eller risikosituation, at han kan opstille realistiske handlingsforslag og på kvalificeret plan samarbejde med relevante offentlige og private organer. </a:t>
            </a:r>
          </a:p>
          <a:p>
            <a:pPr marL="0" indent="0">
              <a:buNone/>
            </a:pPr>
            <a:r>
              <a:rPr lang="da-DK" sz="1600" dirty="0"/>
              <a:t>Han skal have indsigt og træning i at sætte en kreativ proces i gang, anvende manuelle og musiske udtryksformer i dagligdagens sociale og pædagogiske liv med børn og unge. Og tilpasse en kreativ udfoldelse til de forskelige alderstrin og udviklingsniveauer – ikke mindst til støtte og glæde for de klienter, som er svagt udrustet til at formulere sig verbalt. Og vigtigst af alt: han skal kvalificeres til at kunne tilegne sig ny viden”.</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4857261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1970’erne-2000 – </a:t>
            </a:r>
            <a:br>
              <a:rPr lang="en-GB" sz="2800" dirty="0"/>
            </a:br>
            <a:r>
              <a:rPr lang="en-GB" sz="2800" u="sng" dirty="0"/>
              <a:t>det personlige konta professionalisme</a:t>
            </a:r>
            <a:r>
              <a:rPr lang="en-GB" sz="2800" dirty="0"/>
              <a:t>, Inger Thormann, psykologi på Ville Heise behjem, 1974</a:t>
            </a:r>
            <a:endParaRPr lang="da-DK" sz="2800" dirty="0"/>
          </a:p>
        </p:txBody>
      </p:sp>
      <p:sp>
        <p:nvSpPr>
          <p:cNvPr id="3" name="Pladsholder til indhold 2"/>
          <p:cNvSpPr>
            <a:spLocks noGrp="1"/>
          </p:cNvSpPr>
          <p:nvPr>
            <p:ph idx="1"/>
          </p:nvPr>
        </p:nvSpPr>
        <p:spPr>
          <a:xfrm>
            <a:off x="457200" y="1417638"/>
            <a:ext cx="8229600" cy="4708525"/>
          </a:xfrm>
        </p:spPr>
        <p:txBody>
          <a:bodyPr>
            <a:noAutofit/>
          </a:bodyPr>
          <a:lstStyle/>
          <a:p>
            <a:pPr marL="0" indent="0">
              <a:buNone/>
            </a:pPr>
            <a:r>
              <a:rPr lang="da-DK" sz="1600" dirty="0"/>
              <a:t>” Det er store krav, der stilles til socialpædagogen i dag. Der er store krav forbundet med at være medlem af et behandlingsteam. Det er ikke nok, at hjertet sidder, hvor det skal. Bruno Bettelheim, der jo er en af de mest avancerede institutionsledere i USA, siger i sin bog ”Love is not enough” alene ved titlen, at der skal mere end blot kærlighed og idealisme til for at løse behandlingsinstitutionens opgaver.</a:t>
            </a:r>
          </a:p>
          <a:p>
            <a:pPr marL="0" indent="0">
              <a:buNone/>
            </a:pPr>
            <a:r>
              <a:rPr lang="da-DK" sz="1600" dirty="0"/>
              <a:t>Det andet, der skal til for at løse behandlingsopgaver, må betragtes som </a:t>
            </a:r>
            <a:r>
              <a:rPr lang="da-DK" sz="1600" i="1" dirty="0"/>
              <a:t>professionalisme.</a:t>
            </a:r>
            <a:endParaRPr lang="da-DK" sz="1600" dirty="0"/>
          </a:p>
          <a:p>
            <a:pPr marL="0" indent="0">
              <a:buNone/>
            </a:pPr>
            <a:r>
              <a:rPr lang="da-DK" sz="1600" dirty="0"/>
              <a:t>Når nogle pædagoger hører ordet professionel i forbindelse med børne- og ungdomsarbejdet risler det dem koldt ned ad ryggen. For disse pædagoger indebærer professionalisme: Ingen varme, ingen kærlighed, ingen spontanitet, og på den baggrund er det let at forstå disse pædagogers afstandtagen fra ordet professionel. Men efter min mening er det et krav til pædagoger i dag, at de kan være </a:t>
            </a:r>
            <a:r>
              <a:rPr lang="da-DK" sz="1600" i="1" dirty="0"/>
              <a:t>professionelle pædagoger</a:t>
            </a:r>
            <a:r>
              <a:rPr lang="da-DK" sz="1600" dirty="0"/>
              <a:t>, så det er på høje tid at afdramatisere dette ord</a:t>
            </a:r>
            <a:r>
              <a:rPr lang="da-DK" sz="1600" i="1" dirty="0"/>
              <a:t>. </a:t>
            </a:r>
            <a:endParaRPr lang="da-DK" sz="1600" dirty="0"/>
          </a:p>
          <a:p>
            <a:pPr marL="0" indent="0">
              <a:buNone/>
            </a:pPr>
            <a:r>
              <a:rPr lang="da-DK" sz="1600" dirty="0"/>
              <a:t>Professionel betyder kort og godt </a:t>
            </a:r>
            <a:r>
              <a:rPr lang="da-DK" sz="1600" i="1" dirty="0"/>
              <a:t>”bevidst brug af sig selv”</a:t>
            </a:r>
            <a:r>
              <a:rPr lang="da-DK" sz="1600" dirty="0"/>
              <a:t>, og at kunne bruge sig selv bevidst betyder på ingen måde, at det er på varmens, kærlighedens og spontanitetens bekostning.</a:t>
            </a:r>
          </a:p>
          <a:p>
            <a:pPr marL="0" indent="0">
              <a:buNone/>
            </a:pPr>
            <a:r>
              <a:rPr lang="da-DK" sz="1600" dirty="0"/>
              <a:t>Vi kender alle sammen betegnelsen professionel fodboldspiller og ved, at denne betegnelse henviser til, at den pågældende er engageret af en bestemt gruppe til at varetage denne gruppes interesser. (…) På lignende måde kræves det, at den </a:t>
            </a:r>
            <a:r>
              <a:rPr lang="da-DK" sz="1600" i="1" dirty="0"/>
              <a:t>professionelle pædagog</a:t>
            </a:r>
            <a:r>
              <a:rPr lang="da-DK" sz="1600" dirty="0"/>
              <a:t> kan adskille egne behov og interesser fra de behov og interesser, som børnene han arbejder med, repræsenterer. Og det er der mange pædagoger, der ikke kan, og her er altså et væsentligt punkt, hvor socialpædagogen af i dag </a:t>
            </a:r>
            <a:r>
              <a:rPr lang="da-DK" sz="1600" i="1" dirty="0"/>
              <a:t>ikke </a:t>
            </a:r>
            <a:r>
              <a:rPr lang="da-DK" sz="1600" dirty="0"/>
              <a:t>er i stand til at varetage sit arbejde på betryggende måde, pædagogisk/psykologisk”.</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13865724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1970’erne-2000 – </a:t>
            </a:r>
            <a:br>
              <a:rPr lang="en-GB" sz="2800" dirty="0"/>
            </a:br>
            <a:r>
              <a:rPr lang="en-GB" sz="2800" u="sng" dirty="0"/>
              <a:t>professionalisme/s</a:t>
            </a:r>
            <a:r>
              <a:rPr lang="da-DK" sz="2800" dirty="0"/>
              <a:t>ocialpædagogisk forpligtelse</a:t>
            </a:r>
            <a:r>
              <a:rPr lang="en-GB" sz="2800" dirty="0"/>
              <a:t>, lektor Birger Perlt, SPH, 1984</a:t>
            </a:r>
            <a:endParaRPr lang="da-DK" sz="2800" dirty="0"/>
          </a:p>
        </p:txBody>
      </p:sp>
      <p:sp>
        <p:nvSpPr>
          <p:cNvPr id="3" name="Pladsholder til indhold 2"/>
          <p:cNvSpPr>
            <a:spLocks noGrp="1"/>
          </p:cNvSpPr>
          <p:nvPr>
            <p:ph idx="1"/>
          </p:nvPr>
        </p:nvSpPr>
        <p:spPr>
          <a:xfrm>
            <a:off x="457200" y="1417638"/>
            <a:ext cx="8229600" cy="5035698"/>
          </a:xfrm>
        </p:spPr>
        <p:txBody>
          <a:bodyPr>
            <a:noAutofit/>
          </a:bodyPr>
          <a:lstStyle/>
          <a:p>
            <a:pPr marL="0" indent="0">
              <a:buNone/>
            </a:pPr>
            <a:r>
              <a:rPr lang="da-DK" sz="1600" dirty="0"/>
              <a:t>Skal socialpædagogisk viden og kunnen være med til at sætte sit præg på fremtiden, må socialpædagoger lære sig tre ting:</a:t>
            </a:r>
          </a:p>
          <a:p>
            <a:pPr marL="0" indent="0">
              <a:buNone/>
            </a:pPr>
            <a:r>
              <a:rPr lang="da-DK" sz="1600" i="1" dirty="0"/>
              <a:t>at kunne vurdere sammenhænge og processer i morgendagens samfund, </a:t>
            </a:r>
            <a:endParaRPr lang="da-DK" sz="1600" dirty="0"/>
          </a:p>
          <a:p>
            <a:pPr marL="0" indent="0">
              <a:buNone/>
            </a:pPr>
            <a:r>
              <a:rPr lang="da-DK" sz="1600" i="1" dirty="0"/>
              <a:t>at kunne</a:t>
            </a:r>
            <a:r>
              <a:rPr lang="da-DK" sz="1600" dirty="0"/>
              <a:t> </a:t>
            </a:r>
            <a:r>
              <a:rPr lang="da-DK" sz="1600" i="1" dirty="0"/>
              <a:t>redegøre for socialpædagogiske løsninger på og holdninger til fremtidens sociale problemer, og at kunne skitsere de indholdsmæssige rammer for en mere fleksibel og relevant grunduddannelse</a:t>
            </a:r>
            <a:r>
              <a:rPr lang="da-DK" sz="1600" dirty="0"/>
              <a:t>. (…)</a:t>
            </a:r>
          </a:p>
          <a:p>
            <a:pPr marL="0" indent="0">
              <a:buNone/>
            </a:pPr>
            <a:r>
              <a:rPr lang="da-DK" sz="1600" dirty="0"/>
              <a:t>At fortælle om sig selv er også at bruge sig selv – og socialpædagogernes barske dilemma er netop at skulle bruge sig selv på en professionel måde. Kan man professionelt involvere sig i andre mennesker – og hvis det lader sig gøre, kan det gennemføres i længere tid uden omkostninger for helbredet, familieliv og psykisk tilstand?</a:t>
            </a:r>
          </a:p>
          <a:p>
            <a:pPr marL="0" indent="0">
              <a:buNone/>
            </a:pPr>
            <a:r>
              <a:rPr lang="da-DK" sz="1600" dirty="0"/>
              <a:t>Efter min mening lade det sig gøre, såfremt professionalismen suppleres med et sæt socialpædagogiske forpligtelser over for klienterne og samfundet. Forpligtelserne over for klienterne består i at lære at udøve en socialpædagogik, der bygger på deres stærke sider. I stedet for at bearbejde, hvad klienterne ikke kan, bør man satse på, hvad de kan – og i parentes bemærket kan alle mennesker et eller andet.</a:t>
            </a:r>
          </a:p>
          <a:p>
            <a:pPr marL="0" indent="0">
              <a:buNone/>
            </a:pPr>
            <a:r>
              <a:rPr lang="da-DK" sz="1600" dirty="0"/>
              <a:t>Forpligtelserne over for samfundet består i at lære at formidle klienternes problemer og interesser opad i forsorgssystemet. Klienterne ved bedre end nogen anden, hvor skoen trykker – og socialpædagogerne bør i kontakten med klienterne altid huske på ikke at definere deres problemer for dem og derved umyndiggøre dem”.</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82912492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1970’erne-2000 – </a:t>
            </a:r>
            <a:br>
              <a:rPr lang="en-GB" sz="2800" dirty="0"/>
            </a:br>
            <a:r>
              <a:rPr lang="en-GB" sz="2800" u="sng" dirty="0"/>
              <a:t>socialpædagogers rolle i samfundet</a:t>
            </a:r>
            <a:r>
              <a:rPr lang="en-GB" sz="2800" dirty="0"/>
              <a:t>, forstander Vagn Rasmussen, 1984</a:t>
            </a:r>
            <a:endParaRPr lang="da-DK" sz="2800" dirty="0"/>
          </a:p>
        </p:txBody>
      </p:sp>
      <p:sp>
        <p:nvSpPr>
          <p:cNvPr id="3" name="Pladsholder til indhold 2"/>
          <p:cNvSpPr>
            <a:spLocks noGrp="1"/>
          </p:cNvSpPr>
          <p:nvPr>
            <p:ph idx="1"/>
          </p:nvPr>
        </p:nvSpPr>
        <p:spPr/>
        <p:txBody>
          <a:bodyPr>
            <a:normAutofit fontScale="70000" lnSpcReduction="20000"/>
          </a:bodyPr>
          <a:lstStyle/>
          <a:p>
            <a:pPr marL="0" indent="0">
              <a:buNone/>
            </a:pPr>
            <a:r>
              <a:rPr lang="da-DK" dirty="0"/>
              <a:t>”Socialpædagogik skulle nødig udvikle sig til en teknik til regulering af individcentrerede adfærdsforstyrrelser og socialpædagogen til defektolog eller ”socialstrisser”.</a:t>
            </a:r>
          </a:p>
          <a:p>
            <a:pPr marL="0" indent="0">
              <a:buNone/>
            </a:pPr>
            <a:r>
              <a:rPr lang="da-DK" dirty="0"/>
              <a:t>For at kaste et skær af videnskab over faget, har man ret så ukritisk lånt fra medicinens sygdomsbegreb og set opgaven som den at kunne afhjælpe barnets ”defekter”. (…)</a:t>
            </a:r>
          </a:p>
          <a:p>
            <a:pPr marL="0" indent="0">
              <a:buNone/>
            </a:pPr>
            <a:r>
              <a:rPr lang="da-DK" dirty="0"/>
              <a:t>Socialpædagogikken står i dag ved en korsvej og må vælge mellem </a:t>
            </a:r>
            <a:r>
              <a:rPr lang="da-DK" i="1" dirty="0"/>
              <a:t>specialisering i diverse sociale afvig og afhjælpning heraf </a:t>
            </a:r>
            <a:r>
              <a:rPr lang="da-DK" dirty="0"/>
              <a:t>(defektologi), eller modsat en </a:t>
            </a:r>
            <a:r>
              <a:rPr lang="da-DK" i="1" dirty="0"/>
              <a:t>bred almen, pædagogisk uddannelse, </a:t>
            </a:r>
            <a:r>
              <a:rPr lang="da-DK" dirty="0"/>
              <a:t>der tager sit udgangspunkt mere i, hvad et menneske har af ressourcer og kan yde end i, hvad dette menneske ikke kan klare.</a:t>
            </a:r>
          </a:p>
          <a:p>
            <a:pPr marL="0" indent="0">
              <a:buNone/>
            </a:pPr>
            <a:r>
              <a:rPr lang="da-DK" dirty="0"/>
              <a:t>Det er mit håb, at man følger den generalistiske vej og betoner </a:t>
            </a:r>
            <a:r>
              <a:rPr lang="da-DK" i="1" dirty="0"/>
              <a:t>det fælles menneskelige</a:t>
            </a:r>
            <a:r>
              <a:rPr lang="da-DK" dirty="0"/>
              <a:t>, ellers må jeg befrygte, at faget ender i en blindgyde, i en tilpasningsteknologi, der går på melodien: hug-en-hæl-klip-en-tå”.</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181201853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1970’erne-2000 – </a:t>
            </a:r>
            <a:br>
              <a:rPr lang="en-GB" sz="2800" dirty="0"/>
            </a:br>
            <a:r>
              <a:rPr lang="en-GB" sz="2800" u="sng" dirty="0"/>
              <a:t>socialpædagogers rolle i samfundet</a:t>
            </a:r>
            <a:r>
              <a:rPr lang="en-GB" sz="2800" dirty="0"/>
              <a:t>, nyuddannet socialpædagog Anna Nielsen, 1987</a:t>
            </a:r>
            <a:endParaRPr lang="da-DK" sz="2800" dirty="0"/>
          </a:p>
        </p:txBody>
      </p:sp>
      <p:sp>
        <p:nvSpPr>
          <p:cNvPr id="3" name="Pladsholder til indhold 2"/>
          <p:cNvSpPr>
            <a:spLocks noGrp="1"/>
          </p:cNvSpPr>
          <p:nvPr>
            <p:ph idx="1"/>
          </p:nvPr>
        </p:nvSpPr>
        <p:spPr/>
        <p:txBody>
          <a:bodyPr>
            <a:normAutofit fontScale="62500" lnSpcReduction="20000"/>
          </a:bodyPr>
          <a:lstStyle/>
          <a:p>
            <a:pPr marL="0" indent="0">
              <a:buNone/>
            </a:pPr>
            <a:r>
              <a:rPr lang="da-DK" dirty="0"/>
              <a:t>”Vi bliver nødt til at tage op til vurdering i den socialpædagogiske uddannelses forløb, for at se, om den også har udviklet sig i takt med samfundsudviklingstendenserne. </a:t>
            </a:r>
          </a:p>
          <a:p>
            <a:pPr marL="0" indent="0">
              <a:buNone/>
            </a:pPr>
            <a:r>
              <a:rPr lang="da-DK" dirty="0"/>
              <a:t>Vores arbejdsfelt er bl.a. at sikre menneskers integration til og i samfundet. Men der bliver flere og flere grupper af mennesker, der kommer i marginalposition og social nød, - arbejdsfeltet vokser, der stilles øgede krav til at indgå i forskellige former for samarbejde med andre faggrupper, og vi må påtage os at løse mange forskellige former for opgaver med færre ressourcer – og hvordan gør vi det? </a:t>
            </a:r>
          </a:p>
          <a:p>
            <a:pPr marL="0" indent="0">
              <a:buNone/>
            </a:pPr>
            <a:r>
              <a:rPr lang="da-DK" dirty="0"/>
              <a:t>Her er det at jeg synes det nok var værd at overveje, om det var muligt med en fælles grunduddannelse for alle, der uddannes til det sociale arbejde – det kunne måske give nogle andre synsvinkler og værdier til at forholde sig til det sociale arbejde – således, at vi kan tackle handels- og industrisamfundets store ”affaldsbunke” – der hvor normalmennesket sættes i cirkulation i massevis – både børn og voksne – hvor vi har brug for redskaber, som gør os i stand til også at være med i det forebyggende arbejde”.</a:t>
            </a:r>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88500274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2800" dirty="0"/>
              <a:t>Debatten i</a:t>
            </a:r>
            <a:r>
              <a:rPr lang="en-GB" sz="2800" dirty="0"/>
              <a:t> 1970’erne-2000 – opsummering</a:t>
            </a:r>
            <a:br>
              <a:rPr lang="en-GB" sz="2800" dirty="0"/>
            </a:br>
            <a:endParaRPr lang="da-DK" sz="2800" dirty="0"/>
          </a:p>
        </p:txBody>
      </p:sp>
      <p:sp>
        <p:nvSpPr>
          <p:cNvPr id="3" name="Pladsholder til indhold 2"/>
          <p:cNvSpPr>
            <a:spLocks noGrp="1"/>
          </p:cNvSpPr>
          <p:nvPr>
            <p:ph idx="1"/>
          </p:nvPr>
        </p:nvSpPr>
        <p:spPr/>
        <p:txBody>
          <a:bodyPr>
            <a:normAutofit fontScale="77500" lnSpcReduction="20000"/>
          </a:bodyPr>
          <a:lstStyle/>
          <a:p>
            <a:r>
              <a:rPr lang="da-DK" dirty="0"/>
              <a:t>forholdet mellem teori og praksis diskuteres fortsat blandt andet i tilknytning til optagelseskrav, forpraktik og praktik </a:t>
            </a:r>
          </a:p>
          <a:p>
            <a:r>
              <a:rPr lang="da-DK" dirty="0"/>
              <a:t>mange debatter om indholdet i grunduddannelsen herunder spørgsmål om der er relevante fag og bredden i uddannelsen samt hvorvidt den kvalificerer til arbejdet på institutioner </a:t>
            </a:r>
          </a:p>
          <a:p>
            <a:r>
              <a:rPr lang="da-DK" dirty="0"/>
              <a:t>forholdet mellem det professionelle kontra det personlige er en ny diskussion, som også berører spørgsmålet om, hvorvidt de studerende bliver kvalificerede til arbejdet</a:t>
            </a:r>
          </a:p>
          <a:p>
            <a:r>
              <a:rPr lang="da-DK" dirty="0"/>
              <a:t>Sociologiske diskussioner af socialpædagogerne rolle og samfundsmæssige funktion, herunder bekymringer om konsekvenserne af den hastige samfundsmæssige udvikling</a:t>
            </a:r>
          </a:p>
          <a:p>
            <a:pPr marL="0" indent="0">
              <a:buNone/>
            </a:pPr>
            <a:endParaRPr lang="da-DK"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410309105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1900-2000 </a:t>
            </a:r>
            <a:br>
              <a:rPr lang="en-GB" sz="2800" dirty="0"/>
            </a:br>
            <a:r>
              <a:rPr lang="en-GB" sz="2800" dirty="0"/>
              <a:t>– kontinuitet</a:t>
            </a:r>
            <a:br>
              <a:rPr lang="en-GB" sz="2800" dirty="0"/>
            </a:br>
            <a:endParaRPr lang="da-DK" sz="2800" dirty="0"/>
          </a:p>
        </p:txBody>
      </p:sp>
      <p:sp>
        <p:nvSpPr>
          <p:cNvPr id="3" name="Pladsholder til indhold 2"/>
          <p:cNvSpPr>
            <a:spLocks noGrp="1"/>
          </p:cNvSpPr>
          <p:nvPr>
            <p:ph idx="1"/>
          </p:nvPr>
        </p:nvSpPr>
        <p:spPr/>
        <p:txBody>
          <a:bodyPr>
            <a:normAutofit fontScale="70000" lnSpcReduction="20000"/>
          </a:bodyPr>
          <a:lstStyle/>
          <a:p>
            <a:r>
              <a:rPr lang="da-DK" dirty="0"/>
              <a:t>de </a:t>
            </a:r>
            <a:r>
              <a:rPr lang="da-DK" i="1" dirty="0"/>
              <a:t>personlige egenskaber/engagementet</a:t>
            </a:r>
            <a:r>
              <a:rPr lang="da-DK" dirty="0"/>
              <a:t> i børnene og de unge indgår som kompetencekrav med skiftende retorik igennem hundrede år – fra børneredning over engagement og etik til sociologiske betragtninger på tilpasning, integration mv.</a:t>
            </a:r>
          </a:p>
          <a:p>
            <a:r>
              <a:rPr lang="da-DK" dirty="0"/>
              <a:t>fokus på de </a:t>
            </a:r>
            <a:r>
              <a:rPr lang="da-DK" i="1" dirty="0"/>
              <a:t>praktiske færdigheder</a:t>
            </a:r>
            <a:r>
              <a:rPr lang="da-DK" dirty="0"/>
              <a:t> i forhold til samværet med børnene og hverdagslivet på institutionerne gennem hele perioden både i debatten og i de fleste kurser/uddannelser </a:t>
            </a:r>
          </a:p>
          <a:p>
            <a:r>
              <a:rPr lang="da-DK" i="1" dirty="0"/>
              <a:t>forholdet mellem teori og praksis</a:t>
            </a:r>
            <a:r>
              <a:rPr lang="da-DK" dirty="0"/>
              <a:t> er på dagsordenen i hele perioden, først som et fokus på praktisk indlæring og senere som krav om fx forpraktik og praktik. Der er stor skepsis overfor især psykologi. Praksis anses i mange diskussioner for at have forrang i forhold til teori</a:t>
            </a:r>
          </a:p>
          <a:p>
            <a:r>
              <a:rPr lang="da-DK" dirty="0"/>
              <a:t>løbende debatter om </a:t>
            </a:r>
            <a:r>
              <a:rPr lang="da-DK" i="1" dirty="0"/>
              <a:t>indholdet i (grund-) uddannelse</a:t>
            </a:r>
            <a:r>
              <a:rPr lang="da-DK" dirty="0"/>
              <a:t> herunder spørgsmål om der er relevante fag og bredden i uddannelsen samt hvorvidt den kvalificerer til arbejdet på institutioner </a:t>
            </a:r>
          </a:p>
          <a:p>
            <a:endParaRPr lang="da-DK" dirty="0"/>
          </a:p>
          <a:p>
            <a:pPr marL="0" indent="0">
              <a:buNone/>
            </a:pPr>
            <a:endParaRPr lang="da-DK"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01204419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a-DK" sz="2800" dirty="0"/>
              <a:t>Debatten i</a:t>
            </a:r>
            <a:r>
              <a:rPr lang="en-GB" sz="2800" dirty="0"/>
              <a:t> 1900-2000 </a:t>
            </a:r>
            <a:br>
              <a:rPr lang="en-GB" sz="2800" dirty="0"/>
            </a:br>
            <a:r>
              <a:rPr lang="en-GB" sz="2800" dirty="0"/>
              <a:t>– og brud</a:t>
            </a:r>
            <a:br>
              <a:rPr lang="en-GB" sz="2800" dirty="0"/>
            </a:br>
            <a:endParaRPr lang="da-DK" sz="2800" dirty="0"/>
          </a:p>
        </p:txBody>
      </p:sp>
      <p:sp>
        <p:nvSpPr>
          <p:cNvPr id="3" name="Pladsholder til indhold 2"/>
          <p:cNvSpPr>
            <a:spLocks noGrp="1"/>
          </p:cNvSpPr>
          <p:nvPr>
            <p:ph idx="1"/>
          </p:nvPr>
        </p:nvSpPr>
        <p:spPr/>
        <p:txBody>
          <a:bodyPr>
            <a:normAutofit fontScale="70000" lnSpcReduction="20000"/>
          </a:bodyPr>
          <a:lstStyle/>
          <a:p>
            <a:r>
              <a:rPr lang="da-DK" dirty="0"/>
              <a:t>forholdet mellem </a:t>
            </a:r>
            <a:r>
              <a:rPr lang="da-DK" i="1" dirty="0"/>
              <a:t>det professionelle kontra det personlige</a:t>
            </a:r>
            <a:r>
              <a:rPr lang="da-DK" dirty="0"/>
              <a:t> er en ny diskussion fra 1970’erne, som blandt andet hænger sammen med inddragelse af pædagogisk tænkning</a:t>
            </a:r>
          </a:p>
          <a:p>
            <a:r>
              <a:rPr lang="da-DK" dirty="0"/>
              <a:t>diskussioner af </a:t>
            </a:r>
            <a:r>
              <a:rPr lang="da-DK" i="1" dirty="0"/>
              <a:t>socialpædagogerne rolle og samfundsmæssige funktion</a:t>
            </a:r>
            <a:r>
              <a:rPr lang="da-DK" dirty="0"/>
              <a:t> som socialstrissere, lappeskræddere, tilpassere mv. fra 1970’erne udtrykker både et politisk engagement og sociologiske tilgange blandt andet i form af bekymringer om konsekvenserne af den hastige samfundsmæssige udvikling</a:t>
            </a:r>
          </a:p>
          <a:p>
            <a:r>
              <a:rPr lang="da-DK" dirty="0"/>
              <a:t>indtil 1970’erne handler alle diskussioner af viden om </a:t>
            </a:r>
            <a:r>
              <a:rPr lang="da-DK" i="1" dirty="0"/>
              <a:t>arbejdet på institutioner</a:t>
            </a:r>
          </a:p>
          <a:p>
            <a:r>
              <a:rPr lang="da-DK" i="1" dirty="0"/>
              <a:t>fra få aktører i debatten til mange debattører</a:t>
            </a:r>
            <a:r>
              <a:rPr lang="da-DK" dirty="0"/>
              <a:t>, rektorer, forstandere, socialpædagoger, direktoratet, studerende m.fl.</a:t>
            </a:r>
          </a:p>
          <a:p>
            <a:r>
              <a:rPr lang="da-DK" dirty="0"/>
              <a:t>fra </a:t>
            </a:r>
            <a:r>
              <a:rPr lang="da-DK" i="1" dirty="0"/>
              <a:t>mange fagblade og møder til få steder</a:t>
            </a:r>
            <a:r>
              <a:rPr lang="da-DK" dirty="0"/>
              <a:t> med dialog mellem aktører</a:t>
            </a:r>
          </a:p>
          <a:p>
            <a:pPr marL="0" indent="0">
              <a:buNone/>
            </a:pPr>
            <a:endParaRPr lang="da-DK" dirty="0"/>
          </a:p>
        </p:txBody>
      </p:sp>
      <p:sp>
        <p:nvSpPr>
          <p:cNvPr id="5" name="Pladsholder til slidenummer 4"/>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3466929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1"/>
          <p:cNvSpPr>
            <a:spLocks noGrp="1"/>
          </p:cNvSpPr>
          <p:nvPr>
            <p:ph type="title"/>
          </p:nvPr>
        </p:nvSpPr>
        <p:spPr>
          <a:xfrm>
            <a:off x="539552" y="620688"/>
            <a:ext cx="8229600" cy="714380"/>
          </a:xfrm>
          <a:prstGeom prst="rect">
            <a:avLst/>
          </a:prstGeom>
        </p:spPr>
        <p:txBody>
          <a:bodyPr>
            <a:normAutofit/>
          </a:bodyPr>
          <a:lstStyle>
            <a:lvl1pPr marL="0" marR="0" indent="0" algn="l" defTabSz="914400" rtl="0" eaLnBrk="1" fontAlgn="base" latinLnBrk="0" hangingPunct="1">
              <a:lnSpc>
                <a:spcPct val="83000"/>
              </a:lnSpc>
              <a:spcBef>
                <a:spcPct val="0"/>
              </a:spcBef>
              <a:spcAft>
                <a:spcPct val="0"/>
              </a:spcAft>
              <a:buClrTx/>
              <a:buSzTx/>
              <a:buFontTx/>
              <a:buNone/>
              <a:tabLst/>
              <a:defRPr lang="en-GB" sz="3200" smtClean="0"/>
            </a:lvl1pPr>
          </a:lstStyle>
          <a:p>
            <a:r>
              <a:rPr lang="en-GB" sz="2800" dirty="0"/>
              <a:t>Afsluttende reflektioner og diskussion                            </a:t>
            </a:r>
          </a:p>
        </p:txBody>
      </p:sp>
      <p:sp>
        <p:nvSpPr>
          <p:cNvPr id="7" name="Tekstboks 6"/>
          <p:cNvSpPr txBox="1"/>
          <p:nvPr/>
        </p:nvSpPr>
        <p:spPr>
          <a:xfrm>
            <a:off x="467544" y="1872020"/>
            <a:ext cx="8143932" cy="4770537"/>
          </a:xfrm>
          <a:prstGeom prst="rect">
            <a:avLst/>
          </a:prstGeom>
          <a:noFill/>
        </p:spPr>
        <p:txBody>
          <a:bodyPr wrap="square" rtlCol="0">
            <a:spAutoFit/>
          </a:bodyPr>
          <a:lstStyle/>
          <a:p>
            <a:pPr marL="342900" indent="-342900">
              <a:spcAft>
                <a:spcPts val="2400"/>
              </a:spcAft>
              <a:buFont typeface="Arial" pitchFamily="34" charset="0"/>
              <a:buChar char="•"/>
            </a:pPr>
            <a:r>
              <a:rPr lang="en-GB" sz="2400" dirty="0">
                <a:solidFill>
                  <a:prstClr val="black"/>
                </a:solidFill>
              </a:rPr>
              <a:t>Uddannelse og kompetancekrav til socialpædagoger har været diskuteret ivrigt gennem hundrede år i dialoger mellem forstandere/praktikere, medarbejdere/studerende på uddannelsesinstitutioner og </a:t>
            </a:r>
            <a:r>
              <a:rPr lang="en-GB" sz="2400" dirty="0" err="1">
                <a:solidFill>
                  <a:prstClr val="black"/>
                </a:solidFill>
              </a:rPr>
              <a:t>forvaltning</a:t>
            </a:r>
            <a:r>
              <a:rPr lang="en-GB" sz="2400">
                <a:solidFill>
                  <a:prstClr val="black"/>
                </a:solidFill>
              </a:rPr>
              <a:t>/politikere </a:t>
            </a:r>
            <a:r>
              <a:rPr lang="en-GB" sz="2400" i="1" dirty="0">
                <a:solidFill>
                  <a:prstClr val="black"/>
                </a:solidFill>
              </a:rPr>
              <a:t>– </a:t>
            </a:r>
            <a:r>
              <a:rPr lang="en-GB" sz="2400" b="1" i="1" dirty="0">
                <a:solidFill>
                  <a:prstClr val="black"/>
                </a:solidFill>
              </a:rPr>
              <a:t>er det stadig sådan?</a:t>
            </a:r>
            <a:r>
              <a:rPr lang="en-GB" sz="2400" dirty="0">
                <a:solidFill>
                  <a:prstClr val="black"/>
                </a:solidFill>
              </a:rPr>
              <a:t> </a:t>
            </a:r>
          </a:p>
          <a:p>
            <a:pPr marL="342900" indent="-342900">
              <a:spcAft>
                <a:spcPts val="2400"/>
              </a:spcAft>
              <a:buFont typeface="Arial" pitchFamily="34" charset="0"/>
              <a:buChar char="•"/>
            </a:pPr>
            <a:r>
              <a:rPr lang="en-GB" sz="2400" dirty="0">
                <a:solidFill>
                  <a:prstClr val="black"/>
                </a:solidFill>
              </a:rPr>
              <a:t>Inddragelse af videnskabelig viden har løbende været til diskussion/kritik i dansk børneforsorg fx psykologi </a:t>
            </a:r>
            <a:r>
              <a:rPr lang="en-GB" sz="2400" i="1" dirty="0">
                <a:solidFill>
                  <a:prstClr val="black"/>
                </a:solidFill>
              </a:rPr>
              <a:t>– </a:t>
            </a:r>
            <a:r>
              <a:rPr lang="en-GB" sz="2400" b="1" i="1" dirty="0">
                <a:solidFill>
                  <a:prstClr val="black"/>
                </a:solidFill>
              </a:rPr>
              <a:t>er det stadig sådan, fx i forhold til neuroscience?</a:t>
            </a:r>
            <a:r>
              <a:rPr lang="en-GB" sz="2400" dirty="0">
                <a:solidFill>
                  <a:prstClr val="black"/>
                </a:solidFill>
              </a:rPr>
              <a:t> </a:t>
            </a:r>
          </a:p>
          <a:p>
            <a:pPr marL="342900" indent="-342900">
              <a:spcAft>
                <a:spcPts val="2400"/>
              </a:spcAft>
              <a:buFont typeface="Arial" pitchFamily="34" charset="0"/>
              <a:buChar char="•"/>
            </a:pPr>
            <a:r>
              <a:rPr lang="en-GB" sz="2400" dirty="0">
                <a:solidFill>
                  <a:prstClr val="black"/>
                </a:solidFill>
              </a:rPr>
              <a:t>Dansk socialpædagogiks vidensformer har et stærkt etisk og socialt engagement, ofte baseret på sociologiske reflektioner – en arv fra den private velgørenhed </a:t>
            </a:r>
            <a:r>
              <a:rPr lang="en-GB" sz="2400" i="1" dirty="0">
                <a:solidFill>
                  <a:prstClr val="black"/>
                </a:solidFill>
              </a:rPr>
              <a:t>– </a:t>
            </a:r>
            <a:r>
              <a:rPr lang="en-GB" sz="2400" b="1" i="1" dirty="0">
                <a:solidFill>
                  <a:prstClr val="black"/>
                </a:solidFill>
              </a:rPr>
              <a:t>er det stadig sådan?</a:t>
            </a:r>
          </a:p>
        </p:txBody>
      </p:sp>
      <p:sp>
        <p:nvSpPr>
          <p:cNvPr id="2" name="Pladsholder til slidenummer 1"/>
          <p:cNvSpPr>
            <a:spLocks noGrp="1"/>
          </p:cNvSpPr>
          <p:nvPr>
            <p:ph type="sldNum" sz="quarter" idx="12"/>
          </p:nvPr>
        </p:nvSpPr>
        <p:spPr/>
        <p:txBody>
          <a:bodyPr/>
          <a:lstStyle/>
          <a:p>
            <a:r>
              <a:rPr lang="da-DK" dirty="0"/>
              <a:t>1</a:t>
            </a:r>
          </a:p>
        </p:txBody>
      </p:sp>
    </p:spTree>
    <p:extLst>
      <p:ext uri="{BB962C8B-B14F-4D97-AF65-F5344CB8AC3E}">
        <p14:creationId xmlns:p14="http://schemas.microsoft.com/office/powerpoint/2010/main" val="2818210792"/>
      </p:ext>
    </p:extLst>
  </p:cSld>
  <p:clrMapOvr>
    <a:masterClrMapping/>
  </p:clrMapOvr>
  <p:transition/>
</p:sld>
</file>

<file path=ppt/theme/theme1.xml><?xml version="1.0" encoding="utf-8"?>
<a:theme xmlns:a="http://schemas.openxmlformats.org/drawingml/2006/main" name="Kontortema">
  <a:themeElements>
    <a:clrScheme name="Gråtoneskala">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7745</TotalTime>
  <Words>8570</Words>
  <Application>Microsoft Macintosh PowerPoint</Application>
  <PresentationFormat>Skærmshow (4:3)</PresentationFormat>
  <Paragraphs>375</Paragraphs>
  <Slides>74</Slides>
  <Notes>0</Notes>
  <HiddenSlides>0</HiddenSlides>
  <MMClips>0</MMClips>
  <ScaleCrop>false</ScaleCrop>
  <HeadingPairs>
    <vt:vector size="6" baseType="variant">
      <vt:variant>
        <vt:lpstr>Benyttede skrifttyper</vt:lpstr>
      </vt:variant>
      <vt:variant>
        <vt:i4>2</vt:i4>
      </vt:variant>
      <vt:variant>
        <vt:lpstr>Tema</vt:lpstr>
      </vt:variant>
      <vt:variant>
        <vt:i4>1</vt:i4>
      </vt:variant>
      <vt:variant>
        <vt:lpstr>Slidetitler</vt:lpstr>
      </vt:variant>
      <vt:variant>
        <vt:i4>74</vt:i4>
      </vt:variant>
    </vt:vector>
  </HeadingPairs>
  <TitlesOfParts>
    <vt:vector size="77" baseType="lpstr">
      <vt:lpstr>Arial</vt:lpstr>
      <vt:lpstr>Calibri</vt:lpstr>
      <vt:lpstr>Kontortema</vt:lpstr>
      <vt:lpstr>       Inge M. Bryderup         FADD årsmøde 2019:  Historiske debatter gennem hundrede år i dansk børneforsorg </vt:lpstr>
      <vt:lpstr>Historiske debatter gennem hundrede år i dansk børneforsorg</vt:lpstr>
      <vt:lpstr>Struktur i oplæg</vt:lpstr>
      <vt:lpstr>Læsning af fagblade og analyser af debatter om behovet for viden 1900-2000 </vt:lpstr>
      <vt:lpstr>PowerPoint-præsentation</vt:lpstr>
      <vt:lpstr>Forskellige vidensformer 1900-2000 – konklusioner </vt:lpstr>
      <vt:lpstr>PowerPoint-præsentation</vt:lpstr>
      <vt:lpstr>Uddannelser/kurser i 1900-1920’erne     1/2</vt:lpstr>
      <vt:lpstr>Uddannelser/kurser i 1900-1920’erne 2/2</vt:lpstr>
      <vt:lpstr>”Uddannelse” i 1900-1920’erne - opsummering</vt:lpstr>
      <vt:lpstr>PowerPoint-præsentation</vt:lpstr>
      <vt:lpstr>Debatten 1900-1920’erne</vt:lpstr>
      <vt:lpstr>Debatten i 1900-1920’erne  Medhjælper om ”sagen” i Tidsskrift for Forsørgelsesvæsen og Filantropi i 1910 </vt:lpstr>
      <vt:lpstr>Debatten i 1900-1920’erne om engagement, forstander Hans Lind, 1905 </vt:lpstr>
      <vt:lpstr>Debatten i 1900-1920’erne om ”erfaringens skole”, redaktør Eskesen, 1920</vt:lpstr>
      <vt:lpstr>Debatten i 1900-1920’erne om folkehøjskoletænkningen, forstander Beck, 1920      </vt:lpstr>
      <vt:lpstr>Debatten i 1900-1920’erne om uddannelse, Skjerbæk (staten) 1920</vt:lpstr>
      <vt:lpstr>Debatten i 1900-1920’erne om uddannelse, forstander Schou, Braadskovgaard, 1920</vt:lpstr>
      <vt:lpstr>Debatten i 1900-1920’erne om kvalifikationer, redaktør Eskesen, 1926</vt:lpstr>
      <vt:lpstr>Debatten i 1900-1920’erne om uddannelse, forstander Beck, 1927</vt:lpstr>
      <vt:lpstr>Debatten i 1900-1920’erne om sjælemord/psykologi, forstander Beck, 1927</vt:lpstr>
      <vt:lpstr>Debatten i 1900-1920’erne – en opsummering</vt:lpstr>
      <vt:lpstr>PowerPoint-præsentation</vt:lpstr>
      <vt:lpstr>Kurser/uddannelser i 1930’erne-1940’erne</vt:lpstr>
      <vt:lpstr>Uddannelse i 1930’erne-1940’erne - opsummering</vt:lpstr>
      <vt:lpstr>PowerPoint-præsentation</vt:lpstr>
      <vt:lpstr>PowerPoint-præsentation</vt:lpstr>
      <vt:lpstr>Debatten i 1930’erne-1940’erne</vt:lpstr>
      <vt:lpstr>Debatten i 1930’erne-1940’erne det personlige engagement, Th. Madsen, Kristelig F., 1943 </vt:lpstr>
      <vt:lpstr>Debatten i 1930’erne-1940’erne - privat-statslig, forstander Sønderkær Larsen, 1943</vt:lpstr>
      <vt:lpstr>Debatten i 1930’erne-1940’erne  – privat-statslig, forstander Beck, 1943</vt:lpstr>
      <vt:lpstr>Debatten i 1930’erne-1940’erne  – privat-statslig, forstander Beck, 1943</vt:lpstr>
      <vt:lpstr>Debatten i 1930’erne-1940’erne  – praktisk erfaring og teoretisk viden, forstander Beck, 1945</vt:lpstr>
      <vt:lpstr>Debatten i 1930’erne-1940’erne  – praktisk erfaring og teoretisk viden, psykologi, forstander Beck, 1945</vt:lpstr>
      <vt:lpstr>Debatten i 1930’erne-1940’erne  – praktisk erfaring og teoretisk viden, sem. forstander Anna Wulff, 1934</vt:lpstr>
      <vt:lpstr>Debatten i 1930’erne-1940’erne - psykiatri og psykologi, forstander Ravn Thomsen, 1948</vt:lpstr>
      <vt:lpstr>Debatten i 1930’erne-1940’erne  – psykiatri og psykologi, forstander Inge Oldenburg, 1949</vt:lpstr>
      <vt:lpstr>Debatten i 1930’erne-1940’erne  – uddannelse som vejen til anseelse/løn, forstander Boelskifte, Spandager, 1944</vt:lpstr>
      <vt:lpstr>Debatten i 1930’erne-1940’erne - opsummering</vt:lpstr>
      <vt:lpstr>PowerPoint-præsentation</vt:lpstr>
      <vt:lpstr>Kurser/uddannelser i 1950’erne-1960’erne</vt:lpstr>
      <vt:lpstr>Børneforsorgsseminarier i 1958-1971 </vt:lpstr>
      <vt:lpstr>Uddannelse i 1950’erne-1960’erne - opsummering</vt:lpstr>
      <vt:lpstr>PowerPoint-præsentation</vt:lpstr>
      <vt:lpstr>Debatten i 1950’erne-1960’erne</vt:lpstr>
      <vt:lpstr>Debatten i 1950’erne-1960’erne det personlige engagement, forstander Poul Billgren, 1952 </vt:lpstr>
      <vt:lpstr>Debatten i 1950’erne-1960’erne  – privat-statslig, Mølbak, 1961</vt:lpstr>
      <vt:lpstr>Debatten i 1950’erne-1960’erne – privat-statslig, Kristelig Forening </vt:lpstr>
      <vt:lpstr>Debatten i 1950’erne-1960’erne om teori-praksis-etik, forstander Halvdor Hald, 1956 </vt:lpstr>
      <vt:lpstr>Debatten i 1950’erne-1960’erne om teori-praksis-etik, rektor Mølbak, 1961 </vt:lpstr>
      <vt:lpstr>Debatten i 1950’erne-1960’erne om teori-praksis-psykologi, sem.forstander Harald Smith, 1950  </vt:lpstr>
      <vt:lpstr>Debatten i 1950’erne-1960’erne - opsummerende, Jørgen Helmstedt, redaktør på Børnesagspædagogen, 1966</vt:lpstr>
      <vt:lpstr>Debatten i 1950’erne-1960’erne - opsummering  </vt:lpstr>
      <vt:lpstr>PowerPoint-præsentation</vt:lpstr>
      <vt:lpstr>Kurser/uddannelser i 1970’erne-2000         1/2</vt:lpstr>
      <vt:lpstr>Kurser/uddannelser i 1970’erne-2000         2/2</vt:lpstr>
      <vt:lpstr>Kurser/uddannelser i 1970’erne-2000 - opsummering</vt:lpstr>
      <vt:lpstr> Vidensformer og indhold i viden i perioden 1970’erne-2000                                                   1/2                              </vt:lpstr>
      <vt:lpstr>Vidensformer og indhold i viden i perioden 1970’erne-2000                                                   2/2                             </vt:lpstr>
      <vt:lpstr>Debatten i 1970’erne-2000</vt:lpstr>
      <vt:lpstr>Debatten i 1970’erne-2000 - teori og praksis, forpraktik og optagelseskrav, forstander E. Larsen, 1972</vt:lpstr>
      <vt:lpstr>Debatten i 1970’erne-2000 –  teori og praksis, forpraktik, rektor Karl Hegnby, 1970   </vt:lpstr>
      <vt:lpstr>Debatten i 1970’erne-2000 –  indholdet i uddannelsen, leder BT, 1971</vt:lpstr>
      <vt:lpstr>Debatten i 1970’erne-2000 –  indholdet i uddannelsen, studerende Kjeld Christensen, 1971</vt:lpstr>
      <vt:lpstr>Debatten i 1970’erne-2000 –  indholdet i uddannelsen, viceforstander Thor Lykke Jensen, 1971</vt:lpstr>
      <vt:lpstr>Debatten i 1970’erne-2000 –  indholdet i uddannelsen, rektor Otto Krabbe, 1974</vt:lpstr>
      <vt:lpstr>Debatten i 1970’erne-2000 –  det personlige konta professionalisme, Inger Thormann, psykologi på Ville Heise behjem, 1974</vt:lpstr>
      <vt:lpstr>Debatten i 1970’erne-2000 –  professionalisme/socialpædagogisk forpligtelse, lektor Birger Perlt, SPH, 1984</vt:lpstr>
      <vt:lpstr>Debatten i 1970’erne-2000 –  socialpædagogers rolle i samfundet, forstander Vagn Rasmussen, 1984</vt:lpstr>
      <vt:lpstr>Debatten i 1970’erne-2000 –  socialpædagogers rolle i samfundet, nyuddannet socialpædagog Anna Nielsen, 1987</vt:lpstr>
      <vt:lpstr>Debatten i 1970’erne-2000 – opsummering </vt:lpstr>
      <vt:lpstr>Debatten i 1900-2000  – kontinuitet </vt:lpstr>
      <vt:lpstr>Debatten i 1900-2000  – og brud </vt:lpstr>
      <vt:lpstr>Afsluttende reflektioner og diskussion                            </vt:lpstr>
    </vt:vector>
  </TitlesOfParts>
  <Company>DPU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Dias nummer 1</dc:title>
  <dc:creator>Laura Faurschou</dc:creator>
  <cp:lastModifiedBy>Henrik Kaustrup Pedersen</cp:lastModifiedBy>
  <cp:revision>257</cp:revision>
  <cp:lastPrinted>2019-11-12T17:22:36Z</cp:lastPrinted>
  <dcterms:created xsi:type="dcterms:W3CDTF">2010-02-23T15:12:18Z</dcterms:created>
  <dcterms:modified xsi:type="dcterms:W3CDTF">2019-11-16T13:32:45Z</dcterms:modified>
</cp:coreProperties>
</file>